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59" r:id="rId4"/>
    <p:sldId id="257" r:id="rId5"/>
    <p:sldId id="258" r:id="rId6"/>
    <p:sldId id="270" r:id="rId7"/>
    <p:sldId id="271" r:id="rId8"/>
    <p:sldId id="272" r:id="rId9"/>
    <p:sldId id="260" r:id="rId10"/>
    <p:sldId id="273" r:id="rId11"/>
    <p:sldId id="277" r:id="rId12"/>
    <p:sldId id="280" r:id="rId13"/>
    <p:sldId id="276" r:id="rId14"/>
    <p:sldId id="278" r:id="rId15"/>
    <p:sldId id="275" r:id="rId16"/>
    <p:sldId id="279" r:id="rId17"/>
    <p:sldId id="262" r:id="rId18"/>
    <p:sldId id="281" r:id="rId19"/>
    <p:sldId id="274" r:id="rId20"/>
    <p:sldId id="267" r:id="rId21"/>
    <p:sldId id="265" r:id="rId22"/>
    <p:sldId id="266" r:id="rId23"/>
    <p:sldId id="263" r:id="rId24"/>
  </p:sldIdLst>
  <p:sldSz cx="18288000" cy="10287000"/>
  <p:notesSz cx="6858000" cy="9144000"/>
  <p:embeddedFontLst>
    <p:embeddedFont>
      <p:font typeface="Montserrat" panose="00000500000000000000" pitchFamily="2" charset="0"/>
      <p:regular r:id="rId25"/>
      <p:bold r:id="rId26"/>
      <p:italic r:id="rId27"/>
      <p:boldItalic r:id="rId28"/>
    </p:embeddedFont>
    <p:embeddedFont>
      <p:font typeface="Montserrat Bold" panose="00000800000000000000" charset="0"/>
      <p:regular r:id="rId29"/>
    </p:embeddedFont>
    <p:embeddedFont>
      <p:font typeface="Roboto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BE5"/>
    <a:srgbClr val="A530FF"/>
    <a:srgbClr val="E400FE"/>
    <a:srgbClr val="FF33CC"/>
    <a:srgbClr val="0000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3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351891" y="5652789"/>
            <a:ext cx="6633869" cy="474874"/>
          </a:xfrm>
          <a:prstGeom prst="rect">
            <a:avLst/>
          </a:prstGeom>
        </p:spPr>
        <p:txBody>
          <a:bodyPr wrap="square" lIns="0" tIns="0" rIns="0" bIns="0" rtlCol="0" anchor="t">
            <a:spAutoFit/>
          </a:bodyPr>
          <a:lstStyle/>
          <a:p>
            <a:pPr marL="0" lvl="0" indent="0" algn="l">
              <a:lnSpc>
                <a:spcPts val="3983"/>
              </a:lnSpc>
              <a:spcBef>
                <a:spcPct val="0"/>
              </a:spcBef>
            </a:pPr>
            <a:r>
              <a:rPr lang="en-US" sz="2845" u="none" strike="noStrike" dirty="0">
                <a:solidFill>
                  <a:srgbClr val="000000"/>
                </a:solidFill>
                <a:latin typeface="Montserrat"/>
              </a:rPr>
              <a:t>Library Management System</a:t>
            </a:r>
          </a:p>
        </p:txBody>
      </p:sp>
      <p:sp>
        <p:nvSpPr>
          <p:cNvPr id="11" name="TextBox 11"/>
          <p:cNvSpPr txBox="1"/>
          <p:nvPr/>
        </p:nvSpPr>
        <p:spPr>
          <a:xfrm>
            <a:off x="1367131" y="7227854"/>
            <a:ext cx="7173539" cy="554635"/>
          </a:xfrm>
          <a:prstGeom prst="rect">
            <a:avLst/>
          </a:prstGeom>
        </p:spPr>
        <p:txBody>
          <a:bodyPr lIns="0" tIns="0" rIns="0" bIns="0" rtlCol="0" anchor="t">
            <a:spAutoFit/>
          </a:bodyPr>
          <a:lstStyle/>
          <a:p>
            <a:pPr algn="l">
              <a:lnSpc>
                <a:spcPts val="4632"/>
              </a:lnSpc>
              <a:spcBef>
                <a:spcPct val="0"/>
              </a:spcBef>
            </a:pPr>
            <a:r>
              <a:rPr lang="en-US" sz="3308" dirty="0" err="1">
                <a:solidFill>
                  <a:srgbClr val="000000"/>
                </a:solidFill>
                <a:latin typeface="Montserrat"/>
              </a:rPr>
              <a:t>Presentated</a:t>
            </a:r>
            <a:r>
              <a:rPr lang="en-US" sz="3308" dirty="0">
                <a:solidFill>
                  <a:srgbClr val="000000"/>
                </a:solidFill>
                <a:latin typeface="Montserrat"/>
              </a:rPr>
              <a:t> by </a:t>
            </a:r>
            <a:r>
              <a:rPr lang="en-US" sz="3308">
                <a:solidFill>
                  <a:srgbClr val="000000"/>
                </a:solidFill>
                <a:latin typeface="Montserrat"/>
              </a:rPr>
              <a:t>GROUP 25 ( </a:t>
            </a:r>
            <a:endParaRPr lang="en-US" sz="3308" dirty="0">
              <a:solidFill>
                <a:srgbClr val="000000"/>
              </a:solidFill>
              <a:latin typeface="Montserrat"/>
            </a:endParaRPr>
          </a:p>
        </p:txBody>
      </p:sp>
      <p:pic>
        <p:nvPicPr>
          <p:cNvPr id="14" name="Picture 13">
            <a:extLst>
              <a:ext uri="{FF2B5EF4-FFF2-40B4-BE49-F238E27FC236}">
                <a16:creationId xmlns:a16="http://schemas.microsoft.com/office/drawing/2014/main" id="{1C992869-A8D3-0BD4-9622-713378F77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93" y="3748027"/>
            <a:ext cx="10285714" cy="19047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4648200" y="127025"/>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3" name="Picture 2">
            <a:extLst>
              <a:ext uri="{FF2B5EF4-FFF2-40B4-BE49-F238E27FC236}">
                <a16:creationId xmlns:a16="http://schemas.microsoft.com/office/drawing/2014/main" id="{FF35C11F-6E19-4798-DF14-BBBD832FF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368" y="2019300"/>
            <a:ext cx="14239264" cy="5896928"/>
          </a:xfrm>
          <a:prstGeom prst="rect">
            <a:avLst/>
          </a:prstGeom>
        </p:spPr>
      </p:pic>
    </p:spTree>
    <p:extLst>
      <p:ext uri="{BB962C8B-B14F-4D97-AF65-F5344CB8AC3E}">
        <p14:creationId xmlns:p14="http://schemas.microsoft.com/office/powerpoint/2010/main" val="1571214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4572000" y="266700"/>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6" name="Picture 5">
            <a:extLst>
              <a:ext uri="{FF2B5EF4-FFF2-40B4-BE49-F238E27FC236}">
                <a16:creationId xmlns:a16="http://schemas.microsoft.com/office/drawing/2014/main" id="{630B1692-FFD3-A91B-777C-B7D25B2271C1}"/>
              </a:ext>
            </a:extLst>
          </p:cNvPr>
          <p:cNvPicPr>
            <a:picLocks noChangeAspect="1"/>
          </p:cNvPicPr>
          <p:nvPr/>
        </p:nvPicPr>
        <p:blipFill rotWithShape="1">
          <a:blip r:embed="rId3">
            <a:extLst>
              <a:ext uri="{28A0092B-C50C-407E-A947-70E740481C1C}">
                <a14:useLocalDpi xmlns:a14="http://schemas.microsoft.com/office/drawing/2010/main" val="0"/>
              </a:ext>
            </a:extLst>
          </a:blip>
          <a:srcRect t="2857"/>
          <a:stretch/>
        </p:blipFill>
        <p:spPr>
          <a:xfrm>
            <a:off x="1219201" y="2628900"/>
            <a:ext cx="9067800" cy="4038600"/>
          </a:xfrm>
          <a:prstGeom prst="rect">
            <a:avLst/>
          </a:prstGeom>
        </p:spPr>
      </p:pic>
      <p:pic>
        <p:nvPicPr>
          <p:cNvPr id="5" name="Picture 4">
            <a:extLst>
              <a:ext uri="{FF2B5EF4-FFF2-40B4-BE49-F238E27FC236}">
                <a16:creationId xmlns:a16="http://schemas.microsoft.com/office/drawing/2014/main" id="{625F064F-1CCE-981D-87D5-5614720EC2A7}"/>
              </a:ext>
            </a:extLst>
          </p:cNvPr>
          <p:cNvPicPr>
            <a:picLocks noChangeAspect="1"/>
          </p:cNvPicPr>
          <p:nvPr/>
        </p:nvPicPr>
        <p:blipFill rotWithShape="1">
          <a:blip r:embed="rId4"/>
          <a:srcRect l="25295" r="25481"/>
          <a:stretch/>
        </p:blipFill>
        <p:spPr>
          <a:xfrm>
            <a:off x="10591800" y="2515129"/>
            <a:ext cx="7238999" cy="4160491"/>
          </a:xfrm>
          <a:prstGeom prst="rect">
            <a:avLst/>
          </a:prstGeom>
        </p:spPr>
      </p:pic>
    </p:spTree>
    <p:extLst>
      <p:ext uri="{BB962C8B-B14F-4D97-AF65-F5344CB8AC3E}">
        <p14:creationId xmlns:p14="http://schemas.microsoft.com/office/powerpoint/2010/main" val="42729939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4800600" y="571500"/>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5" name="Picture 4">
            <a:extLst>
              <a:ext uri="{FF2B5EF4-FFF2-40B4-BE49-F238E27FC236}">
                <a16:creationId xmlns:a16="http://schemas.microsoft.com/office/drawing/2014/main" id="{BEBD7EB8-7C7B-7630-1FDD-B1071B4E8E49}"/>
              </a:ext>
            </a:extLst>
          </p:cNvPr>
          <p:cNvPicPr>
            <a:picLocks noChangeAspect="1"/>
          </p:cNvPicPr>
          <p:nvPr/>
        </p:nvPicPr>
        <p:blipFill>
          <a:blip r:embed="rId3"/>
          <a:stretch>
            <a:fillRect/>
          </a:stretch>
        </p:blipFill>
        <p:spPr>
          <a:xfrm>
            <a:off x="2667000" y="1898375"/>
            <a:ext cx="12578529" cy="6087441"/>
          </a:xfrm>
          <a:prstGeom prst="rect">
            <a:avLst/>
          </a:prstGeom>
        </p:spPr>
      </p:pic>
    </p:spTree>
    <p:extLst>
      <p:ext uri="{BB962C8B-B14F-4D97-AF65-F5344CB8AC3E}">
        <p14:creationId xmlns:p14="http://schemas.microsoft.com/office/powerpoint/2010/main" val="11705623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5181600" y="264837"/>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10" name="Picture 9">
            <a:extLst>
              <a:ext uri="{FF2B5EF4-FFF2-40B4-BE49-F238E27FC236}">
                <a16:creationId xmlns:a16="http://schemas.microsoft.com/office/drawing/2014/main" id="{46F5890E-D528-8D41-3509-BDDD70099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714500"/>
            <a:ext cx="12192000" cy="5723669"/>
          </a:xfrm>
          <a:prstGeom prst="rect">
            <a:avLst/>
          </a:prstGeom>
        </p:spPr>
      </p:pic>
    </p:spTree>
    <p:extLst>
      <p:ext uri="{BB962C8B-B14F-4D97-AF65-F5344CB8AC3E}">
        <p14:creationId xmlns:p14="http://schemas.microsoft.com/office/powerpoint/2010/main" val="37594906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4768121" y="647700"/>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12" name="Picture 11">
            <a:extLst>
              <a:ext uri="{FF2B5EF4-FFF2-40B4-BE49-F238E27FC236}">
                <a16:creationId xmlns:a16="http://schemas.microsoft.com/office/drawing/2014/main" id="{2F3F7848-1AEB-E15E-CA82-9CB420576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284016"/>
            <a:ext cx="12877800" cy="5671811"/>
          </a:xfrm>
          <a:prstGeom prst="rect">
            <a:avLst/>
          </a:prstGeom>
        </p:spPr>
      </p:pic>
    </p:spTree>
    <p:extLst>
      <p:ext uri="{BB962C8B-B14F-4D97-AF65-F5344CB8AC3E}">
        <p14:creationId xmlns:p14="http://schemas.microsoft.com/office/powerpoint/2010/main" val="25425113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4953000" y="281359"/>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17" name="Picture 16">
            <a:extLst>
              <a:ext uri="{FF2B5EF4-FFF2-40B4-BE49-F238E27FC236}">
                <a16:creationId xmlns:a16="http://schemas.microsoft.com/office/drawing/2014/main" id="{918B96C4-6356-D2B4-DE69-6E54AF816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880" y="1638300"/>
            <a:ext cx="12058240" cy="5943600"/>
          </a:xfrm>
          <a:prstGeom prst="rect">
            <a:avLst/>
          </a:prstGeom>
        </p:spPr>
      </p:pic>
    </p:spTree>
    <p:extLst>
      <p:ext uri="{BB962C8B-B14F-4D97-AF65-F5344CB8AC3E}">
        <p14:creationId xmlns:p14="http://schemas.microsoft.com/office/powerpoint/2010/main" val="15294659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1171" y="8329602"/>
            <a:ext cx="15367429" cy="1830373"/>
          </a:xfrm>
          <a:prstGeom prst="rect">
            <a:avLst/>
          </a:prstGeom>
        </p:spPr>
        <p:txBody>
          <a:bodyPr wrap="square" lIns="0" tIns="0" rIns="0" bIns="0" rtlCol="0" anchor="t">
            <a:spAutoFit/>
          </a:bodyPr>
          <a:lstStyle/>
          <a:p>
            <a:pPr algn="l">
              <a:lnSpc>
                <a:spcPct val="200000"/>
              </a:lnSpc>
            </a:pPr>
            <a:r>
              <a:rPr lang="en-US" sz="3200" dirty="0"/>
              <a:t>Figma link -https://www.figma.com/design/YSH4E2ZKTvjfYbXPoLjc6G/Library-management-System.?node-id=0-1</a:t>
            </a:r>
            <a:endParaRPr lang="en-US" sz="3200" dirty="0">
              <a:solidFill>
                <a:srgbClr val="000000"/>
              </a:solidFill>
              <a:latin typeface="Montserrat"/>
            </a:endParaRPr>
          </a:p>
        </p:txBody>
      </p:sp>
      <p:sp>
        <p:nvSpPr>
          <p:cNvPr id="15" name="TextBox 15"/>
          <p:cNvSpPr txBox="1"/>
          <p:nvPr/>
        </p:nvSpPr>
        <p:spPr>
          <a:xfrm>
            <a:off x="5029200" y="647700"/>
            <a:ext cx="12192000" cy="983090"/>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Here are our </a:t>
            </a:r>
            <a:r>
              <a:rPr lang="en-US" sz="4800" dirty="0" err="1">
                <a:solidFill>
                  <a:srgbClr val="000000"/>
                </a:solidFill>
                <a:latin typeface="Montserrat Bold"/>
              </a:rPr>
              <a:t>ui</a:t>
            </a:r>
            <a:r>
              <a:rPr lang="en-US" sz="4800" dirty="0">
                <a:solidFill>
                  <a:srgbClr val="000000"/>
                </a:solidFill>
                <a:latin typeface="Montserrat Bold"/>
              </a:rPr>
              <a:t>/</a:t>
            </a:r>
            <a:r>
              <a:rPr lang="en-US" sz="4800" dirty="0" err="1">
                <a:solidFill>
                  <a:srgbClr val="000000"/>
                </a:solidFill>
                <a:latin typeface="Montserrat Bold"/>
              </a:rPr>
              <a:t>ux</a:t>
            </a:r>
            <a:r>
              <a:rPr lang="en-US" sz="4800" dirty="0">
                <a:solidFill>
                  <a:srgbClr val="000000"/>
                </a:solidFill>
                <a:latin typeface="Montserrat Bold"/>
              </a:rPr>
              <a:t> design</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2"/>
          <a:stretch>
            <a:fillRect/>
          </a:stretch>
        </p:blipFill>
        <p:spPr>
          <a:xfrm>
            <a:off x="13793708" y="5143500"/>
            <a:ext cx="10278747" cy="10284843"/>
          </a:xfrm>
          <a:prstGeom prst="rect">
            <a:avLst/>
          </a:prstGeom>
        </p:spPr>
      </p:pic>
      <p:pic>
        <p:nvPicPr>
          <p:cNvPr id="19" name="Picture 18">
            <a:extLst>
              <a:ext uri="{FF2B5EF4-FFF2-40B4-BE49-F238E27FC236}">
                <a16:creationId xmlns:a16="http://schemas.microsoft.com/office/drawing/2014/main" id="{F36BCD96-B09E-238F-5E11-E7806124C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9" y="2336276"/>
            <a:ext cx="10780211" cy="5474224"/>
          </a:xfrm>
          <a:prstGeom prst="rect">
            <a:avLst/>
          </a:prstGeom>
        </p:spPr>
      </p:pic>
    </p:spTree>
    <p:extLst>
      <p:ext uri="{BB962C8B-B14F-4D97-AF65-F5344CB8AC3E}">
        <p14:creationId xmlns:p14="http://schemas.microsoft.com/office/powerpoint/2010/main" val="35712141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FFFD6-4402-C704-71FE-2E812276D072}"/>
              </a:ext>
            </a:extLst>
          </p:cNvPr>
          <p:cNvPicPr>
            <a:picLocks noChangeAspect="1"/>
          </p:cNvPicPr>
          <p:nvPr/>
        </p:nvPicPr>
        <p:blipFill>
          <a:blip r:embed="rId2"/>
          <a:stretch>
            <a:fillRect/>
          </a:stretch>
        </p:blipFill>
        <p:spPr>
          <a:xfrm>
            <a:off x="-152400" y="-190500"/>
            <a:ext cx="18440400" cy="10477500"/>
          </a:xfrm>
          <a:prstGeom prst="rect">
            <a:avLst/>
          </a:prstGeom>
        </p:spPr>
      </p:pic>
      <p:sp>
        <p:nvSpPr>
          <p:cNvPr id="19" name="TextBox 19"/>
          <p:cNvSpPr txBox="1"/>
          <p:nvPr/>
        </p:nvSpPr>
        <p:spPr>
          <a:xfrm>
            <a:off x="2743200" y="3076598"/>
            <a:ext cx="14020800" cy="455446"/>
          </a:xfrm>
          <a:prstGeom prst="rect">
            <a:avLst/>
          </a:prstGeom>
        </p:spPr>
        <p:txBody>
          <a:bodyPr wrap="square" lIns="0" tIns="0" rIns="0" bIns="0" rtlCol="0" anchor="t">
            <a:spAutoFit/>
          </a:bodyPr>
          <a:lstStyle/>
          <a:p>
            <a:pPr marL="0" lvl="0" indent="0" algn="l">
              <a:lnSpc>
                <a:spcPts val="2089"/>
              </a:lnSpc>
              <a:spcBef>
                <a:spcPct val="0"/>
              </a:spcBef>
            </a:pPr>
            <a:r>
              <a:rPr lang="en-US" sz="8000" b="1" u="none" strike="noStrike" dirty="0">
                <a:solidFill>
                  <a:srgbClr val="101010"/>
                </a:solidFill>
                <a:latin typeface="Montserrat"/>
              </a:rPr>
              <a:t>Here are our GitHub link</a:t>
            </a:r>
          </a:p>
        </p:txBody>
      </p:sp>
      <p:pic>
        <p:nvPicPr>
          <p:cNvPr id="44" name="Picture 43">
            <a:extLst>
              <a:ext uri="{FF2B5EF4-FFF2-40B4-BE49-F238E27FC236}">
                <a16:creationId xmlns:a16="http://schemas.microsoft.com/office/drawing/2014/main" id="{E9D84072-4F02-CB30-D422-90049EA70308}"/>
              </a:ext>
            </a:extLst>
          </p:cNvPr>
          <p:cNvPicPr>
            <a:picLocks noChangeAspect="1"/>
          </p:cNvPicPr>
          <p:nvPr/>
        </p:nvPicPr>
        <p:blipFill>
          <a:blip r:embed="rId3"/>
          <a:stretch>
            <a:fillRect/>
          </a:stretch>
        </p:blipFill>
        <p:spPr>
          <a:xfrm>
            <a:off x="7610422" y="4000500"/>
            <a:ext cx="2914756" cy="1642442"/>
          </a:xfrm>
          <a:prstGeom prst="rect">
            <a:avLst/>
          </a:prstGeom>
        </p:spPr>
      </p:pic>
      <p:sp>
        <p:nvSpPr>
          <p:cNvPr id="6" name="TextBox 5">
            <a:extLst>
              <a:ext uri="{FF2B5EF4-FFF2-40B4-BE49-F238E27FC236}">
                <a16:creationId xmlns:a16="http://schemas.microsoft.com/office/drawing/2014/main" id="{DF821FC4-0B0D-52F6-0F13-B5BD749163D4}"/>
              </a:ext>
            </a:extLst>
          </p:cNvPr>
          <p:cNvSpPr txBox="1"/>
          <p:nvPr/>
        </p:nvSpPr>
        <p:spPr>
          <a:xfrm>
            <a:off x="4495800" y="6903142"/>
            <a:ext cx="10515600" cy="707886"/>
          </a:xfrm>
          <a:prstGeom prst="rect">
            <a:avLst/>
          </a:prstGeom>
          <a:noFill/>
        </p:spPr>
        <p:txBody>
          <a:bodyPr wrap="square" rtlCol="0">
            <a:spAutoFit/>
          </a:bodyPr>
          <a:lstStyle/>
          <a:p>
            <a:r>
              <a:rPr lang="en-US" sz="4000" dirty="0"/>
              <a:t>https://github.com/Hirucodes/LibraryMate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BFFFD6-4402-C704-71FE-2E812276D072}"/>
              </a:ext>
            </a:extLst>
          </p:cNvPr>
          <p:cNvPicPr>
            <a:picLocks noChangeAspect="1"/>
          </p:cNvPicPr>
          <p:nvPr/>
        </p:nvPicPr>
        <p:blipFill>
          <a:blip r:embed="rId2"/>
          <a:stretch>
            <a:fillRect/>
          </a:stretch>
        </p:blipFill>
        <p:spPr>
          <a:xfrm>
            <a:off x="-152400" y="-190500"/>
            <a:ext cx="18440400" cy="10477500"/>
          </a:xfrm>
          <a:prstGeom prst="rect">
            <a:avLst/>
          </a:prstGeom>
        </p:spPr>
      </p:pic>
      <p:sp>
        <p:nvSpPr>
          <p:cNvPr id="19" name="TextBox 19"/>
          <p:cNvSpPr txBox="1"/>
          <p:nvPr/>
        </p:nvSpPr>
        <p:spPr>
          <a:xfrm>
            <a:off x="1905000" y="2229721"/>
            <a:ext cx="16154400" cy="455446"/>
          </a:xfrm>
          <a:prstGeom prst="rect">
            <a:avLst/>
          </a:prstGeom>
        </p:spPr>
        <p:txBody>
          <a:bodyPr wrap="square" lIns="0" tIns="0" rIns="0" bIns="0" rtlCol="0" anchor="t">
            <a:spAutoFit/>
          </a:bodyPr>
          <a:lstStyle/>
          <a:p>
            <a:pPr marL="0" lvl="0" indent="0" algn="l">
              <a:lnSpc>
                <a:spcPts val="2089"/>
              </a:lnSpc>
              <a:spcBef>
                <a:spcPct val="0"/>
              </a:spcBef>
            </a:pPr>
            <a:r>
              <a:rPr lang="en-US" sz="8000" b="1" u="none" strike="noStrike" dirty="0">
                <a:solidFill>
                  <a:srgbClr val="101010"/>
                </a:solidFill>
                <a:latin typeface="Montserrat"/>
              </a:rPr>
              <a:t>Here are </a:t>
            </a:r>
            <a:r>
              <a:rPr lang="en-US" sz="8000" b="1" dirty="0">
                <a:solidFill>
                  <a:srgbClr val="101010"/>
                </a:solidFill>
                <a:latin typeface="Montserrat"/>
              </a:rPr>
              <a:t>our SRS Documents</a:t>
            </a:r>
            <a:endParaRPr lang="en-US" sz="8000" b="1" u="none" strike="noStrike" dirty="0">
              <a:solidFill>
                <a:srgbClr val="101010"/>
              </a:solidFill>
              <a:latin typeface="Montserrat"/>
            </a:endParaRPr>
          </a:p>
        </p:txBody>
      </p:sp>
      <p:pic>
        <p:nvPicPr>
          <p:cNvPr id="4" name="Picture 3">
            <a:extLst>
              <a:ext uri="{FF2B5EF4-FFF2-40B4-BE49-F238E27FC236}">
                <a16:creationId xmlns:a16="http://schemas.microsoft.com/office/drawing/2014/main" id="{53D5208D-BF85-334F-4520-2E2552862B23}"/>
              </a:ext>
            </a:extLst>
          </p:cNvPr>
          <p:cNvPicPr>
            <a:picLocks noChangeAspect="1"/>
          </p:cNvPicPr>
          <p:nvPr/>
        </p:nvPicPr>
        <p:blipFill>
          <a:blip r:embed="rId3"/>
          <a:stretch>
            <a:fillRect/>
          </a:stretch>
        </p:blipFill>
        <p:spPr>
          <a:xfrm>
            <a:off x="1905000" y="3130605"/>
            <a:ext cx="12220581" cy="5015421"/>
          </a:xfrm>
          <a:prstGeom prst="rect">
            <a:avLst/>
          </a:prstGeom>
        </p:spPr>
      </p:pic>
      <p:pic>
        <p:nvPicPr>
          <p:cNvPr id="7" name="Picture 6">
            <a:extLst>
              <a:ext uri="{FF2B5EF4-FFF2-40B4-BE49-F238E27FC236}">
                <a16:creationId xmlns:a16="http://schemas.microsoft.com/office/drawing/2014/main" id="{53FA0DCF-0864-9A5F-A0AD-BEB920EEFC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28471" y="3130605"/>
            <a:ext cx="1954510" cy="2430229"/>
          </a:xfrm>
          <a:prstGeom prst="rect">
            <a:avLst/>
          </a:prstGeom>
        </p:spPr>
      </p:pic>
      <p:pic>
        <p:nvPicPr>
          <p:cNvPr id="9" name="Picture 8">
            <a:extLst>
              <a:ext uri="{FF2B5EF4-FFF2-40B4-BE49-F238E27FC236}">
                <a16:creationId xmlns:a16="http://schemas.microsoft.com/office/drawing/2014/main" id="{68EE2D55-8842-2ABB-DAC6-F48B24EB1E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44141" y="5560834"/>
            <a:ext cx="1973355" cy="2554466"/>
          </a:xfrm>
          <a:prstGeom prst="rect">
            <a:avLst/>
          </a:prstGeom>
        </p:spPr>
      </p:pic>
      <p:sp>
        <p:nvSpPr>
          <p:cNvPr id="10" name="TextBox 9">
            <a:extLst>
              <a:ext uri="{FF2B5EF4-FFF2-40B4-BE49-F238E27FC236}">
                <a16:creationId xmlns:a16="http://schemas.microsoft.com/office/drawing/2014/main" id="{C5913276-88AB-4357-4107-736F7DF3C33E}"/>
              </a:ext>
            </a:extLst>
          </p:cNvPr>
          <p:cNvSpPr txBox="1"/>
          <p:nvPr/>
        </p:nvSpPr>
        <p:spPr>
          <a:xfrm>
            <a:off x="4267200" y="8170047"/>
            <a:ext cx="10515600" cy="707886"/>
          </a:xfrm>
          <a:prstGeom prst="rect">
            <a:avLst/>
          </a:prstGeom>
          <a:noFill/>
        </p:spPr>
        <p:txBody>
          <a:bodyPr wrap="square" rtlCol="0">
            <a:spAutoFit/>
          </a:bodyPr>
          <a:lstStyle/>
          <a:p>
            <a:r>
              <a:rPr lang="en-US" sz="4000" dirty="0"/>
              <a:t>https://github.com/Hirucodes/LibraryMate</a:t>
            </a:r>
          </a:p>
        </p:txBody>
      </p:sp>
    </p:spTree>
    <p:extLst>
      <p:ext uri="{BB962C8B-B14F-4D97-AF65-F5344CB8AC3E}">
        <p14:creationId xmlns:p14="http://schemas.microsoft.com/office/powerpoint/2010/main" val="2557691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495800" y="1444704"/>
            <a:ext cx="12368886" cy="7463794"/>
            <a:chOff x="76200" y="-76200"/>
            <a:chExt cx="1328964" cy="812800"/>
          </a:xfrm>
        </p:grpSpPr>
        <p:sp>
          <p:nvSpPr>
            <p:cNvPr id="4" name="Freeform 4"/>
            <p:cNvSpPr/>
            <p:nvPr/>
          </p:nvSpPr>
          <p:spPr>
            <a:xfrm>
              <a:off x="592364" y="-76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dirty="0"/>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7" name="TextBox 17"/>
          <p:cNvSpPr txBox="1"/>
          <p:nvPr/>
        </p:nvSpPr>
        <p:spPr>
          <a:xfrm>
            <a:off x="920783" y="3041565"/>
            <a:ext cx="6540512" cy="5232202"/>
          </a:xfrm>
          <a:prstGeom prst="rect">
            <a:avLst/>
          </a:prstGeom>
        </p:spPr>
        <p:txBody>
          <a:bodyPr wrap="square" lIns="0" tIns="0" rIns="0" bIns="0" rtlCol="0" anchor="t">
            <a:spAutoFit/>
          </a:bodyPr>
          <a:lstStyle/>
          <a:p>
            <a:pPr marL="0" lvl="0" indent="0" algn="ctr">
              <a:lnSpc>
                <a:spcPts val="6809"/>
              </a:lnSpc>
              <a:spcBef>
                <a:spcPct val="0"/>
              </a:spcBef>
            </a:pPr>
            <a:r>
              <a:rPr lang="en-US" sz="5674" b="1" u="none" strike="noStrike" dirty="0" err="1">
                <a:solidFill>
                  <a:srgbClr val="FFFFFF"/>
                </a:solidFill>
                <a:latin typeface="Montserrat"/>
              </a:rPr>
              <a:t>Softwares</a:t>
            </a:r>
            <a:r>
              <a:rPr lang="en-US" sz="5674" b="1" u="none" strike="noStrike" dirty="0">
                <a:solidFill>
                  <a:srgbClr val="FFFFFF"/>
                </a:solidFill>
                <a:latin typeface="Montserrat"/>
              </a:rPr>
              <a:t> that we are using when developing the Library-Mate </a:t>
            </a:r>
          </a:p>
          <a:p>
            <a:pPr marL="0" lvl="0" indent="0" algn="ctr">
              <a:lnSpc>
                <a:spcPts val="6809"/>
              </a:lnSpc>
              <a:spcBef>
                <a:spcPct val="0"/>
              </a:spcBef>
            </a:pPr>
            <a:endParaRPr lang="en-US" sz="5674" b="1" u="none" strike="noStrike" dirty="0">
              <a:solidFill>
                <a:srgbClr val="FFFFFF"/>
              </a:solidFill>
              <a:latin typeface="Montserrat"/>
            </a:endParaRPr>
          </a:p>
        </p:txBody>
      </p:sp>
      <p:sp>
        <p:nvSpPr>
          <p:cNvPr id="19" name="TextBox 19"/>
          <p:cNvSpPr txBox="1"/>
          <p:nvPr/>
        </p:nvSpPr>
        <p:spPr>
          <a:xfrm>
            <a:off x="6969437" y="1191944"/>
            <a:ext cx="4349125" cy="354071"/>
          </a:xfrm>
          <a:prstGeom prst="rect">
            <a:avLst/>
          </a:prstGeom>
        </p:spPr>
        <p:txBody>
          <a:bodyPr lIns="0" tIns="0" rIns="0" bIns="0" rtlCol="0" anchor="t">
            <a:spAutoFit/>
          </a:bodyPr>
          <a:lstStyle/>
          <a:p>
            <a:pPr marL="0" lvl="0" indent="0" algn="l">
              <a:lnSpc>
                <a:spcPts val="2089"/>
              </a:lnSpc>
              <a:spcBef>
                <a:spcPct val="0"/>
              </a:spcBef>
            </a:pPr>
            <a:r>
              <a:rPr lang="en-US" sz="4800" b="1" u="none" strike="noStrike" dirty="0">
                <a:solidFill>
                  <a:srgbClr val="101010"/>
                </a:solidFill>
                <a:latin typeface="Montserrat"/>
              </a:rPr>
              <a:t>GitHub</a:t>
            </a:r>
          </a:p>
        </p:txBody>
      </p:sp>
      <p:sp>
        <p:nvSpPr>
          <p:cNvPr id="39" name="TextBox 19">
            <a:extLst>
              <a:ext uri="{FF2B5EF4-FFF2-40B4-BE49-F238E27FC236}">
                <a16:creationId xmlns:a16="http://schemas.microsoft.com/office/drawing/2014/main" id="{9E2E0F93-6540-2C1F-E5F4-F144C1C1EB60}"/>
              </a:ext>
            </a:extLst>
          </p:cNvPr>
          <p:cNvSpPr txBox="1"/>
          <p:nvPr/>
        </p:nvSpPr>
        <p:spPr>
          <a:xfrm>
            <a:off x="8485646" y="3008945"/>
            <a:ext cx="5780447" cy="642420"/>
          </a:xfrm>
          <a:prstGeom prst="rect">
            <a:avLst/>
          </a:prstGeom>
        </p:spPr>
        <p:txBody>
          <a:bodyPr wrap="square" lIns="0" tIns="0" rIns="0" bIns="0" rtlCol="0" anchor="t">
            <a:spAutoFit/>
          </a:bodyPr>
          <a:lstStyle/>
          <a:p>
            <a:pPr marL="0" lvl="0" indent="0" algn="l">
              <a:lnSpc>
                <a:spcPts val="2089"/>
              </a:lnSpc>
              <a:spcBef>
                <a:spcPct val="0"/>
              </a:spcBef>
            </a:pPr>
            <a:r>
              <a:rPr lang="en-US" sz="4800" b="1" u="none" strike="noStrike" dirty="0">
                <a:solidFill>
                  <a:srgbClr val="101010"/>
                </a:solidFill>
                <a:latin typeface="Montserrat"/>
              </a:rPr>
              <a:t>HTML, CSS, JS</a:t>
            </a:r>
          </a:p>
          <a:p>
            <a:pPr marL="0" lvl="0" indent="0" algn="l">
              <a:lnSpc>
                <a:spcPts val="2089"/>
              </a:lnSpc>
              <a:spcBef>
                <a:spcPct val="0"/>
              </a:spcBef>
            </a:pPr>
            <a:endParaRPr lang="en-US" sz="4800" b="1" u="none" strike="noStrike" dirty="0">
              <a:solidFill>
                <a:srgbClr val="101010"/>
              </a:solidFill>
              <a:latin typeface="Montserrat"/>
            </a:endParaRPr>
          </a:p>
        </p:txBody>
      </p:sp>
      <p:sp>
        <p:nvSpPr>
          <p:cNvPr id="40" name="TextBox 19">
            <a:extLst>
              <a:ext uri="{FF2B5EF4-FFF2-40B4-BE49-F238E27FC236}">
                <a16:creationId xmlns:a16="http://schemas.microsoft.com/office/drawing/2014/main" id="{8263EC6F-D378-DD86-33ED-8C357AC0B065}"/>
              </a:ext>
            </a:extLst>
          </p:cNvPr>
          <p:cNvSpPr txBox="1"/>
          <p:nvPr/>
        </p:nvSpPr>
        <p:spPr>
          <a:xfrm>
            <a:off x="9448800" y="5040138"/>
            <a:ext cx="4349125" cy="354071"/>
          </a:xfrm>
          <a:prstGeom prst="rect">
            <a:avLst/>
          </a:prstGeom>
        </p:spPr>
        <p:txBody>
          <a:bodyPr lIns="0" tIns="0" rIns="0" bIns="0" rtlCol="0" anchor="t">
            <a:spAutoFit/>
          </a:bodyPr>
          <a:lstStyle/>
          <a:p>
            <a:pPr marL="0" lvl="0" indent="0" algn="l">
              <a:lnSpc>
                <a:spcPts val="2089"/>
              </a:lnSpc>
              <a:spcBef>
                <a:spcPct val="0"/>
              </a:spcBef>
            </a:pPr>
            <a:r>
              <a:rPr lang="en-US" sz="4800" b="1" u="none" strike="noStrike" dirty="0">
                <a:solidFill>
                  <a:srgbClr val="101010"/>
                </a:solidFill>
                <a:latin typeface="Montserrat"/>
              </a:rPr>
              <a:t>Figma</a:t>
            </a:r>
          </a:p>
        </p:txBody>
      </p:sp>
      <p:sp>
        <p:nvSpPr>
          <p:cNvPr id="41" name="TextBox 19">
            <a:extLst>
              <a:ext uri="{FF2B5EF4-FFF2-40B4-BE49-F238E27FC236}">
                <a16:creationId xmlns:a16="http://schemas.microsoft.com/office/drawing/2014/main" id="{F4BC3F1B-D3DD-C926-3F1E-A68F022E5B67}"/>
              </a:ext>
            </a:extLst>
          </p:cNvPr>
          <p:cNvSpPr txBox="1"/>
          <p:nvPr/>
        </p:nvSpPr>
        <p:spPr>
          <a:xfrm>
            <a:off x="8686800" y="7070477"/>
            <a:ext cx="4349125" cy="354071"/>
          </a:xfrm>
          <a:prstGeom prst="rect">
            <a:avLst/>
          </a:prstGeom>
        </p:spPr>
        <p:txBody>
          <a:bodyPr lIns="0" tIns="0" rIns="0" bIns="0" rtlCol="0" anchor="t">
            <a:spAutoFit/>
          </a:bodyPr>
          <a:lstStyle/>
          <a:p>
            <a:pPr marL="0" lvl="0" indent="0" algn="l">
              <a:lnSpc>
                <a:spcPts val="2089"/>
              </a:lnSpc>
              <a:spcBef>
                <a:spcPct val="0"/>
              </a:spcBef>
            </a:pPr>
            <a:r>
              <a:rPr lang="en-US" sz="4800" b="1" u="none" strike="noStrike" dirty="0" err="1">
                <a:solidFill>
                  <a:srgbClr val="101010"/>
                </a:solidFill>
                <a:latin typeface="Montserrat"/>
              </a:rPr>
              <a:t>MySql</a:t>
            </a:r>
            <a:endParaRPr lang="en-US" sz="4800" b="1" u="none" strike="noStrike" dirty="0">
              <a:solidFill>
                <a:srgbClr val="101010"/>
              </a:solidFill>
              <a:latin typeface="Montserrat"/>
            </a:endParaRPr>
          </a:p>
        </p:txBody>
      </p:sp>
      <p:sp>
        <p:nvSpPr>
          <p:cNvPr id="42" name="TextBox 19">
            <a:extLst>
              <a:ext uri="{FF2B5EF4-FFF2-40B4-BE49-F238E27FC236}">
                <a16:creationId xmlns:a16="http://schemas.microsoft.com/office/drawing/2014/main" id="{A4AFEA04-9B08-5514-9C8D-8F1D17F67AA7}"/>
              </a:ext>
            </a:extLst>
          </p:cNvPr>
          <p:cNvSpPr txBox="1"/>
          <p:nvPr/>
        </p:nvSpPr>
        <p:spPr>
          <a:xfrm>
            <a:off x="7473585" y="8949784"/>
            <a:ext cx="4349125" cy="354071"/>
          </a:xfrm>
          <a:prstGeom prst="rect">
            <a:avLst/>
          </a:prstGeom>
        </p:spPr>
        <p:txBody>
          <a:bodyPr lIns="0" tIns="0" rIns="0" bIns="0" rtlCol="0" anchor="t">
            <a:spAutoFit/>
          </a:bodyPr>
          <a:lstStyle/>
          <a:p>
            <a:pPr marL="0" lvl="0" indent="0" algn="l">
              <a:lnSpc>
                <a:spcPts val="2089"/>
              </a:lnSpc>
              <a:spcBef>
                <a:spcPct val="0"/>
              </a:spcBef>
            </a:pPr>
            <a:r>
              <a:rPr lang="en-US" sz="4800" b="1" u="none" strike="noStrike" dirty="0">
                <a:solidFill>
                  <a:srgbClr val="101010"/>
                </a:solidFill>
                <a:latin typeface="Montserrat"/>
              </a:rPr>
              <a:t>Java</a:t>
            </a:r>
            <a:endParaRPr lang="en-US" sz="5400" b="1" u="none" strike="noStrike" dirty="0">
              <a:solidFill>
                <a:srgbClr val="101010"/>
              </a:solidFill>
              <a:latin typeface="Montserrat"/>
            </a:endParaRPr>
          </a:p>
        </p:txBody>
      </p:sp>
      <p:pic>
        <p:nvPicPr>
          <p:cNvPr id="43" name="Picture 42">
            <a:extLst>
              <a:ext uri="{FF2B5EF4-FFF2-40B4-BE49-F238E27FC236}">
                <a16:creationId xmlns:a16="http://schemas.microsoft.com/office/drawing/2014/main" id="{B544BE5F-02A6-E6F3-A6FF-77CA99B5FBFC}"/>
              </a:ext>
            </a:extLst>
          </p:cNvPr>
          <p:cNvPicPr>
            <a:picLocks noChangeAspect="1"/>
          </p:cNvPicPr>
          <p:nvPr/>
        </p:nvPicPr>
        <p:blipFill>
          <a:blip r:embed="rId2"/>
          <a:stretch>
            <a:fillRect/>
          </a:stretch>
        </p:blipFill>
        <p:spPr>
          <a:xfrm>
            <a:off x="13360881" y="1926058"/>
            <a:ext cx="3750781" cy="2098121"/>
          </a:xfrm>
          <a:prstGeom prst="rect">
            <a:avLst/>
          </a:prstGeom>
        </p:spPr>
      </p:pic>
      <p:pic>
        <p:nvPicPr>
          <p:cNvPr id="44" name="Picture 43">
            <a:extLst>
              <a:ext uri="{FF2B5EF4-FFF2-40B4-BE49-F238E27FC236}">
                <a16:creationId xmlns:a16="http://schemas.microsoft.com/office/drawing/2014/main" id="{E9D84072-4F02-CB30-D422-90049EA70308}"/>
              </a:ext>
            </a:extLst>
          </p:cNvPr>
          <p:cNvPicPr>
            <a:picLocks noChangeAspect="1"/>
          </p:cNvPicPr>
          <p:nvPr/>
        </p:nvPicPr>
        <p:blipFill>
          <a:blip r:embed="rId3"/>
          <a:stretch>
            <a:fillRect/>
          </a:stretch>
        </p:blipFill>
        <p:spPr>
          <a:xfrm>
            <a:off x="11731552" y="161924"/>
            <a:ext cx="2914756" cy="1642442"/>
          </a:xfrm>
          <a:prstGeom prst="rect">
            <a:avLst/>
          </a:prstGeom>
        </p:spPr>
      </p:pic>
      <p:pic>
        <p:nvPicPr>
          <p:cNvPr id="46" name="Picture 45">
            <a:extLst>
              <a:ext uri="{FF2B5EF4-FFF2-40B4-BE49-F238E27FC236}">
                <a16:creationId xmlns:a16="http://schemas.microsoft.com/office/drawing/2014/main" id="{60623CAC-03EA-DAD3-9D48-5E722F6872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8600" y="4053696"/>
            <a:ext cx="2795344" cy="2098122"/>
          </a:xfrm>
          <a:prstGeom prst="rect">
            <a:avLst/>
          </a:prstGeom>
        </p:spPr>
      </p:pic>
      <p:pic>
        <p:nvPicPr>
          <p:cNvPr id="48" name="Picture 47">
            <a:extLst>
              <a:ext uri="{FF2B5EF4-FFF2-40B4-BE49-F238E27FC236}">
                <a16:creationId xmlns:a16="http://schemas.microsoft.com/office/drawing/2014/main" id="{F841EA83-5E15-A424-AD00-2B00A4D2D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46411" y="6579756"/>
            <a:ext cx="2585075" cy="1335512"/>
          </a:xfrm>
          <a:prstGeom prst="rect">
            <a:avLst/>
          </a:prstGeom>
        </p:spPr>
      </p:pic>
      <p:pic>
        <p:nvPicPr>
          <p:cNvPr id="50" name="Picture 49">
            <a:extLst>
              <a:ext uri="{FF2B5EF4-FFF2-40B4-BE49-F238E27FC236}">
                <a16:creationId xmlns:a16="http://schemas.microsoft.com/office/drawing/2014/main" id="{45B98CC8-7D3A-A83C-267C-993132E393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38400" y="8149684"/>
            <a:ext cx="1600200" cy="1600200"/>
          </a:xfrm>
          <a:prstGeom prst="rect">
            <a:avLst/>
          </a:prstGeom>
        </p:spPr>
      </p:pic>
    </p:spTree>
    <p:extLst>
      <p:ext uri="{BB962C8B-B14F-4D97-AF65-F5344CB8AC3E}">
        <p14:creationId xmlns:p14="http://schemas.microsoft.com/office/powerpoint/2010/main" val="275418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1898322">
            <a:off x="13937510" y="5634375"/>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4" name="Freeform 14"/>
          <p:cNvSpPr/>
          <p:nvPr/>
        </p:nvSpPr>
        <p:spPr>
          <a:xfrm rot="-1898322">
            <a:off x="-3692784" y="-4096539"/>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5" name="TextBox 15"/>
          <p:cNvSpPr txBox="1"/>
          <p:nvPr/>
        </p:nvSpPr>
        <p:spPr>
          <a:xfrm>
            <a:off x="2971800" y="3540497"/>
            <a:ext cx="11203637" cy="3206006"/>
          </a:xfrm>
          <a:prstGeom prst="rect">
            <a:avLst/>
          </a:prstGeom>
        </p:spPr>
        <p:txBody>
          <a:bodyPr wrap="square" lIns="0" tIns="0" rIns="0" bIns="0" rtlCol="0" anchor="t">
            <a:spAutoFit/>
          </a:bodyPr>
          <a:lstStyle/>
          <a:p>
            <a:pPr algn="ctr">
              <a:lnSpc>
                <a:spcPts val="12508"/>
              </a:lnSpc>
            </a:pPr>
            <a:r>
              <a:rPr lang="en-US" sz="10424" dirty="0">
                <a:solidFill>
                  <a:srgbClr val="000000"/>
                </a:solidFill>
                <a:latin typeface="Montserrat Bold"/>
              </a:rPr>
              <a:t>PROJECT INTRODUCTION</a:t>
            </a:r>
          </a:p>
        </p:txBody>
      </p:sp>
      <p:pic>
        <p:nvPicPr>
          <p:cNvPr id="16" name="Picture 15">
            <a:extLst>
              <a:ext uri="{FF2B5EF4-FFF2-40B4-BE49-F238E27FC236}">
                <a16:creationId xmlns:a16="http://schemas.microsoft.com/office/drawing/2014/main" id="{50B2AE0D-EA6D-3ADF-CFE1-76B8831B24D5}"/>
              </a:ext>
            </a:extLst>
          </p:cNvPr>
          <p:cNvPicPr>
            <a:picLocks noChangeAspect="1"/>
          </p:cNvPicPr>
          <p:nvPr/>
        </p:nvPicPr>
        <p:blipFill>
          <a:blip r:embed="rId3"/>
          <a:stretch>
            <a:fillRect/>
          </a:stretch>
        </p:blipFill>
        <p:spPr>
          <a:xfrm flipH="1">
            <a:off x="2192023" y="1638300"/>
            <a:ext cx="5586729" cy="7626757"/>
          </a:xfrm>
          <a:prstGeom prst="rect">
            <a:avLst/>
          </a:prstGeom>
        </p:spPr>
      </p:pic>
    </p:spTree>
    <p:extLst>
      <p:ext uri="{BB962C8B-B14F-4D97-AF65-F5344CB8AC3E}">
        <p14:creationId xmlns:p14="http://schemas.microsoft.com/office/powerpoint/2010/main" val="197497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52800" y="4000500"/>
            <a:ext cx="12649200" cy="3794693"/>
          </a:xfrm>
          <a:prstGeom prst="rect">
            <a:avLst/>
          </a:prstGeom>
        </p:spPr>
        <p:txBody>
          <a:bodyPr wrap="square" lIns="0" tIns="0" rIns="0" bIns="0" rtlCol="0" anchor="t">
            <a:spAutoFit/>
          </a:bodyPr>
          <a:lstStyle/>
          <a:p>
            <a:pPr marL="457200" indent="-457200" algn="l">
              <a:lnSpc>
                <a:spcPct val="200000"/>
              </a:lnSpc>
              <a:buFont typeface="Arial" panose="020B0604020202020204" pitchFamily="34" charset="0"/>
              <a:buChar char="•"/>
            </a:pPr>
            <a:r>
              <a:rPr lang="en-US" sz="3200" dirty="0">
                <a:solidFill>
                  <a:srgbClr val="000000"/>
                </a:solidFill>
                <a:latin typeface="Montserrat"/>
              </a:rPr>
              <a:t>Finished developing the front end.</a:t>
            </a:r>
          </a:p>
          <a:p>
            <a:pPr marL="457200" indent="-457200" algn="l">
              <a:lnSpc>
                <a:spcPct val="200000"/>
              </a:lnSpc>
              <a:buFont typeface="Arial" panose="020B0604020202020204" pitchFamily="34" charset="0"/>
              <a:buChar char="•"/>
            </a:pPr>
            <a:r>
              <a:rPr lang="en-US" sz="3200" dirty="0">
                <a:solidFill>
                  <a:srgbClr val="000000"/>
                </a:solidFill>
                <a:latin typeface="Montserrat"/>
              </a:rPr>
              <a:t>Faced some problems during developing the front end.</a:t>
            </a:r>
          </a:p>
          <a:p>
            <a:pPr marL="457200" indent="-457200" algn="l">
              <a:lnSpc>
                <a:spcPct val="200000"/>
              </a:lnSpc>
              <a:buFont typeface="Arial" panose="020B0604020202020204" pitchFamily="34" charset="0"/>
              <a:buChar char="•"/>
            </a:pPr>
            <a:r>
              <a:rPr lang="en-US" sz="3200" dirty="0">
                <a:solidFill>
                  <a:srgbClr val="000000"/>
                </a:solidFill>
                <a:latin typeface="Montserrat"/>
              </a:rPr>
              <a:t>Took solutions to solve these problems.</a:t>
            </a:r>
          </a:p>
          <a:p>
            <a:pPr marL="457200" indent="-457200" algn="l">
              <a:lnSpc>
                <a:spcPct val="200000"/>
              </a:lnSpc>
              <a:buFont typeface="Arial" panose="020B0604020202020204" pitchFamily="34" charset="0"/>
              <a:buChar char="•"/>
            </a:pPr>
            <a:r>
              <a:rPr lang="en-US" sz="3200" dirty="0">
                <a:solidFill>
                  <a:srgbClr val="000000"/>
                </a:solidFill>
                <a:latin typeface="Montserrat"/>
              </a:rPr>
              <a:t>Next have to develop the back end.</a:t>
            </a:r>
          </a:p>
        </p:txBody>
      </p:sp>
      <p:sp>
        <p:nvSpPr>
          <p:cNvPr id="14" name="Freeform 14"/>
          <p:cNvSpPr/>
          <p:nvPr/>
        </p:nvSpPr>
        <p:spPr>
          <a:xfrm rot="-1898322">
            <a:off x="-4759584" y="-49574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5" name="TextBox 15"/>
          <p:cNvSpPr txBox="1"/>
          <p:nvPr/>
        </p:nvSpPr>
        <p:spPr>
          <a:xfrm>
            <a:off x="4114800" y="1333500"/>
            <a:ext cx="12192000" cy="2091085"/>
          </a:xfrm>
          <a:prstGeom prst="rect">
            <a:avLst/>
          </a:prstGeom>
        </p:spPr>
        <p:txBody>
          <a:bodyPr wrap="square" lIns="0" tIns="0" rIns="0" bIns="0" rtlCol="0" anchor="t">
            <a:spAutoFit/>
          </a:bodyPr>
          <a:lstStyle/>
          <a:p>
            <a:pPr algn="l">
              <a:lnSpc>
                <a:spcPct val="150000"/>
              </a:lnSpc>
            </a:pPr>
            <a:r>
              <a:rPr lang="en-US" sz="4800" dirty="0">
                <a:solidFill>
                  <a:srgbClr val="000000"/>
                </a:solidFill>
                <a:latin typeface="Montserrat Bold"/>
              </a:rPr>
              <a:t>What is the current status of the </a:t>
            </a:r>
          </a:p>
          <a:p>
            <a:pPr algn="l">
              <a:lnSpc>
                <a:spcPct val="150000"/>
              </a:lnSpc>
            </a:pPr>
            <a:r>
              <a:rPr lang="en-US" sz="4800" dirty="0">
                <a:solidFill>
                  <a:srgbClr val="000000"/>
                </a:solidFill>
                <a:latin typeface="Montserrat Bold"/>
              </a:rPr>
              <a:t>Library-Mate?</a:t>
            </a:r>
          </a:p>
        </p:txBody>
      </p:sp>
      <p:pic>
        <p:nvPicPr>
          <p:cNvPr id="16" name="Picture 15">
            <a:extLst>
              <a:ext uri="{FF2B5EF4-FFF2-40B4-BE49-F238E27FC236}">
                <a16:creationId xmlns:a16="http://schemas.microsoft.com/office/drawing/2014/main" id="{ECD79768-18FD-6D7D-1DD2-B5CFFAC11B30}"/>
              </a:ext>
            </a:extLst>
          </p:cNvPr>
          <p:cNvPicPr>
            <a:picLocks noChangeAspect="1"/>
          </p:cNvPicPr>
          <p:nvPr/>
        </p:nvPicPr>
        <p:blipFill>
          <a:blip r:embed="rId3"/>
          <a:stretch>
            <a:fillRect/>
          </a:stretch>
        </p:blipFill>
        <p:spPr>
          <a:xfrm>
            <a:off x="13148626" y="4991100"/>
            <a:ext cx="10278747" cy="102848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6" name="Freeform 6"/>
          <p:cNvSpPr/>
          <p:nvPr/>
        </p:nvSpPr>
        <p:spPr>
          <a:xfrm rot="1734526">
            <a:off x="-3257078" y="7773230"/>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sp>
      <p:sp>
        <p:nvSpPr>
          <p:cNvPr id="8" name="TextBox 8"/>
          <p:cNvSpPr txBox="1"/>
          <p:nvPr/>
        </p:nvSpPr>
        <p:spPr>
          <a:xfrm>
            <a:off x="6409108" y="872896"/>
            <a:ext cx="5926983" cy="939296"/>
          </a:xfrm>
          <a:prstGeom prst="rect">
            <a:avLst/>
          </a:prstGeom>
        </p:spPr>
        <p:txBody>
          <a:bodyPr lIns="0" tIns="0" rIns="0" bIns="0" rtlCol="0" anchor="t">
            <a:spAutoFit/>
          </a:bodyPr>
          <a:lstStyle/>
          <a:p>
            <a:pPr marL="0" lvl="0" indent="0" algn="l">
              <a:lnSpc>
                <a:spcPts val="7106"/>
              </a:lnSpc>
              <a:spcBef>
                <a:spcPct val="0"/>
              </a:spcBef>
            </a:pPr>
            <a:r>
              <a:rPr lang="en-US" sz="8000" u="none" strike="noStrike" dirty="0">
                <a:solidFill>
                  <a:srgbClr val="F4F6FC"/>
                </a:solidFill>
                <a:latin typeface="Roboto Bold"/>
              </a:rPr>
              <a:t>Conclusion</a:t>
            </a:r>
          </a:p>
        </p:txBody>
      </p:sp>
      <p:pic>
        <p:nvPicPr>
          <p:cNvPr id="10" name="Picture 9">
            <a:extLst>
              <a:ext uri="{FF2B5EF4-FFF2-40B4-BE49-F238E27FC236}">
                <a16:creationId xmlns:a16="http://schemas.microsoft.com/office/drawing/2014/main" id="{79A90723-9D75-65B7-AC05-7A4791A52968}"/>
              </a:ext>
            </a:extLst>
          </p:cNvPr>
          <p:cNvPicPr>
            <a:picLocks noChangeAspect="1"/>
          </p:cNvPicPr>
          <p:nvPr/>
        </p:nvPicPr>
        <p:blipFill>
          <a:blip r:embed="rId3"/>
          <a:stretch>
            <a:fillRect/>
          </a:stretch>
        </p:blipFill>
        <p:spPr>
          <a:xfrm>
            <a:off x="-990600" y="2206105"/>
            <a:ext cx="20726400" cy="5874789"/>
          </a:xfrm>
          <a:prstGeom prst="rect">
            <a:avLst/>
          </a:prstGeom>
        </p:spPr>
      </p:pic>
      <p:sp>
        <p:nvSpPr>
          <p:cNvPr id="11" name="TextBox 10">
            <a:extLst>
              <a:ext uri="{FF2B5EF4-FFF2-40B4-BE49-F238E27FC236}">
                <a16:creationId xmlns:a16="http://schemas.microsoft.com/office/drawing/2014/main" id="{CA9CEB06-60DA-A60F-4D6B-74D2429A7E28}"/>
              </a:ext>
            </a:extLst>
          </p:cNvPr>
          <p:cNvSpPr txBox="1"/>
          <p:nvPr/>
        </p:nvSpPr>
        <p:spPr>
          <a:xfrm>
            <a:off x="1219200" y="2817915"/>
            <a:ext cx="15849600" cy="5262979"/>
          </a:xfrm>
          <a:prstGeom prst="rect">
            <a:avLst/>
          </a:prstGeom>
          <a:noFill/>
        </p:spPr>
        <p:txBody>
          <a:bodyPr wrap="square" rtlCol="0">
            <a:spAutoFit/>
          </a:bodyPr>
          <a:lstStyle/>
          <a:p>
            <a:pPr algn="just" rtl="0">
              <a:lnSpc>
                <a:spcPct val="150000"/>
              </a:lnSpc>
              <a:spcBef>
                <a:spcPts val="0"/>
              </a:spcBef>
              <a:spcAft>
                <a:spcPts val="0"/>
              </a:spcAft>
            </a:pPr>
            <a:r>
              <a:rPr lang="en-US" sz="4000" b="0" i="0" u="none" strike="noStrike" dirty="0">
                <a:solidFill>
                  <a:srgbClr val="000000"/>
                </a:solidFill>
                <a:effectLst/>
                <a:latin typeface="Montserrat" panose="00000500000000000000" pitchFamily="2" charset="0"/>
              </a:rPr>
              <a:t>Library-Mate aims to make managing libraries easier by solving common problems. We've finished building the front part of the system and are now working on the back part. We're using various tools and technologies to create a simple and efficient library management solution.</a:t>
            </a:r>
            <a:endParaRPr lang="en-US" sz="4000" b="0" dirty="0">
              <a:effectLst/>
              <a:latin typeface="Montserrat" panose="00000500000000000000" pitchFamily="2" charset="0"/>
            </a:endParaRPr>
          </a:p>
          <a:p>
            <a:br>
              <a:rPr lang="en-US" dirty="0"/>
            </a:br>
            <a:endParaRPr lang="en-US"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grpSp>
        <p:nvGrpSpPr>
          <p:cNvPr id="7" name="Group 7"/>
          <p:cNvGrpSpPr/>
          <p:nvPr/>
        </p:nvGrpSpPr>
        <p:grpSpPr>
          <a:xfrm>
            <a:off x="2922338" y="6736524"/>
            <a:ext cx="3461793" cy="587791"/>
            <a:chOff x="0" y="0"/>
            <a:chExt cx="1066152" cy="181026"/>
          </a:xfrm>
        </p:grpSpPr>
        <p:sp>
          <p:nvSpPr>
            <p:cNvPr id="8" name="Freeform 8"/>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9" name="TextBox 9"/>
            <p:cNvSpPr txBox="1"/>
            <p:nvPr/>
          </p:nvSpPr>
          <p:spPr>
            <a:xfrm>
              <a:off x="0" y="-47625"/>
              <a:ext cx="1066152" cy="228651"/>
            </a:xfrm>
            <a:prstGeom prst="rect">
              <a:avLst/>
            </a:prstGeom>
          </p:spPr>
          <p:txBody>
            <a:bodyPr lIns="0" tIns="0" rIns="0" bIns="0" rtlCol="0" anchor="ctr"/>
            <a:lstStyle/>
            <a:p>
              <a:pPr algn="ctr">
                <a:lnSpc>
                  <a:spcPts val="3220"/>
                </a:lnSpc>
              </a:pPr>
              <a:r>
                <a:rPr lang="en-US" sz="2300" dirty="0">
                  <a:solidFill>
                    <a:srgbClr val="FFFFFF"/>
                  </a:solidFill>
                  <a:latin typeface="Montserrat Bold"/>
                </a:rPr>
                <a:t>21CIS0217</a:t>
              </a:r>
            </a:p>
          </p:txBody>
        </p:sp>
      </p:grpSp>
      <p:grpSp>
        <p:nvGrpSpPr>
          <p:cNvPr id="10" name="Group 10"/>
          <p:cNvGrpSpPr>
            <a:grpSpLocks noChangeAspect="1"/>
          </p:cNvGrpSpPr>
          <p:nvPr/>
        </p:nvGrpSpPr>
        <p:grpSpPr>
          <a:xfrm>
            <a:off x="3004906" y="3463669"/>
            <a:ext cx="3296656" cy="3146533"/>
            <a:chOff x="-366471" y="-11891"/>
            <a:chExt cx="15572971" cy="14863810"/>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14" name="Group 14"/>
          <p:cNvGrpSpPr/>
          <p:nvPr/>
        </p:nvGrpSpPr>
        <p:grpSpPr>
          <a:xfrm>
            <a:off x="7255076" y="6736524"/>
            <a:ext cx="3461793" cy="587791"/>
            <a:chOff x="0" y="0"/>
            <a:chExt cx="1066152" cy="181026"/>
          </a:xfrm>
        </p:grpSpPr>
        <p:sp>
          <p:nvSpPr>
            <p:cNvPr id="15" name="Freeform 15"/>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6" name="TextBox 16"/>
            <p:cNvSpPr txBox="1"/>
            <p:nvPr/>
          </p:nvSpPr>
          <p:spPr>
            <a:xfrm>
              <a:off x="0" y="-47625"/>
              <a:ext cx="1066152" cy="228651"/>
            </a:xfrm>
            <a:prstGeom prst="rect">
              <a:avLst/>
            </a:prstGeom>
          </p:spPr>
          <p:txBody>
            <a:bodyPr lIns="0" tIns="0" rIns="0" bIns="0" rtlCol="0" anchor="ctr"/>
            <a:lstStyle/>
            <a:p>
              <a:pPr algn="ctr">
                <a:lnSpc>
                  <a:spcPts val="3220"/>
                </a:lnSpc>
              </a:pPr>
              <a:r>
                <a:rPr lang="en-US" sz="2300" dirty="0">
                  <a:solidFill>
                    <a:srgbClr val="FFFFFF"/>
                  </a:solidFill>
                  <a:latin typeface="Montserrat Bold"/>
                </a:rPr>
                <a:t>21CIS0213</a:t>
              </a:r>
            </a:p>
          </p:txBody>
        </p:sp>
      </p:grpSp>
      <p:grpSp>
        <p:nvGrpSpPr>
          <p:cNvPr id="17" name="Group 17"/>
          <p:cNvGrpSpPr>
            <a:grpSpLocks noChangeAspect="1"/>
          </p:cNvGrpSpPr>
          <p:nvPr/>
        </p:nvGrpSpPr>
        <p:grpSpPr>
          <a:xfrm>
            <a:off x="7337644" y="3463669"/>
            <a:ext cx="3296656" cy="3146533"/>
            <a:chOff x="-366471" y="-11891"/>
            <a:chExt cx="15572971" cy="14863810"/>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grpSp>
        <p:nvGrpSpPr>
          <p:cNvPr id="21" name="Group 21"/>
          <p:cNvGrpSpPr/>
          <p:nvPr/>
        </p:nvGrpSpPr>
        <p:grpSpPr>
          <a:xfrm>
            <a:off x="11903869" y="6736524"/>
            <a:ext cx="3461793" cy="587791"/>
            <a:chOff x="0" y="0"/>
            <a:chExt cx="1066152" cy="181026"/>
          </a:xfrm>
        </p:grpSpPr>
        <p:sp>
          <p:nvSpPr>
            <p:cNvPr id="22" name="Freeform 22"/>
            <p:cNvSpPr/>
            <p:nvPr/>
          </p:nvSpPr>
          <p:spPr>
            <a:xfrm>
              <a:off x="0" y="0"/>
              <a:ext cx="1066152" cy="181026"/>
            </a:xfrm>
            <a:custGeom>
              <a:avLst/>
              <a:gdLst/>
              <a:ahLst/>
              <a:cxnLst/>
              <a:rect l="l" t="t" r="r" b="b"/>
              <a:pathLst>
                <a:path w="1066152" h="181026">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3" name="TextBox 23"/>
            <p:cNvSpPr txBox="1"/>
            <p:nvPr/>
          </p:nvSpPr>
          <p:spPr>
            <a:xfrm>
              <a:off x="0" y="-47625"/>
              <a:ext cx="1066152" cy="228651"/>
            </a:xfrm>
            <a:prstGeom prst="rect">
              <a:avLst/>
            </a:prstGeom>
          </p:spPr>
          <p:txBody>
            <a:bodyPr lIns="0" tIns="0" rIns="0" bIns="0" rtlCol="0" anchor="ctr"/>
            <a:lstStyle/>
            <a:p>
              <a:pPr algn="ctr">
                <a:lnSpc>
                  <a:spcPts val="3220"/>
                </a:lnSpc>
              </a:pPr>
              <a:r>
                <a:rPr lang="en-US" sz="2300" dirty="0">
                  <a:solidFill>
                    <a:srgbClr val="FFFFFF"/>
                  </a:solidFill>
                  <a:latin typeface="Montserrat Bold"/>
                </a:rPr>
                <a:t>21CIS0085</a:t>
              </a:r>
            </a:p>
          </p:txBody>
        </p:sp>
      </p:grpSp>
      <p:grpSp>
        <p:nvGrpSpPr>
          <p:cNvPr id="24" name="Group 24"/>
          <p:cNvGrpSpPr>
            <a:grpSpLocks noChangeAspect="1"/>
          </p:cNvGrpSpPr>
          <p:nvPr/>
        </p:nvGrpSpPr>
        <p:grpSpPr>
          <a:xfrm>
            <a:off x="11986437" y="3463669"/>
            <a:ext cx="3296656" cy="3146533"/>
            <a:chOff x="-366471" y="-11891"/>
            <a:chExt cx="15572971" cy="14863810"/>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u="none" strike="noStrike">
                <a:solidFill>
                  <a:srgbClr val="F4F6FC"/>
                </a:solidFill>
                <a:latin typeface="Roboto Bold"/>
              </a:rPr>
              <a:t>Our Team</a:t>
            </a:r>
          </a:p>
        </p:txBody>
      </p:sp>
      <p:sp>
        <p:nvSpPr>
          <p:cNvPr id="29" name="TextBox 29"/>
          <p:cNvSpPr txBox="1"/>
          <p:nvPr/>
        </p:nvSpPr>
        <p:spPr>
          <a:xfrm>
            <a:off x="3606287" y="7362942"/>
            <a:ext cx="2183460" cy="354584"/>
          </a:xfrm>
          <a:prstGeom prst="rect">
            <a:avLst/>
          </a:prstGeom>
        </p:spPr>
        <p:txBody>
          <a:bodyPr lIns="0" tIns="0" rIns="0" bIns="0" rtlCol="0" anchor="t">
            <a:spAutoFit/>
          </a:bodyPr>
          <a:lstStyle/>
          <a:p>
            <a:pPr algn="ctr">
              <a:lnSpc>
                <a:spcPts val="3081"/>
              </a:lnSpc>
            </a:pPr>
            <a:r>
              <a:rPr lang="en-US" sz="1781" dirty="0">
                <a:solidFill>
                  <a:srgbClr val="000000"/>
                </a:solidFill>
                <a:latin typeface="Montserrat"/>
              </a:rPr>
              <a:t>BMHN </a:t>
            </a:r>
            <a:r>
              <a:rPr lang="en-US" sz="1781" dirty="0" err="1">
                <a:solidFill>
                  <a:srgbClr val="000000"/>
                </a:solidFill>
                <a:latin typeface="Montserrat"/>
              </a:rPr>
              <a:t>Ariyarathna</a:t>
            </a:r>
            <a:endParaRPr lang="en-US" sz="1781" dirty="0">
              <a:solidFill>
                <a:srgbClr val="000000"/>
              </a:solidFill>
              <a:latin typeface="Montserrat"/>
            </a:endParaRPr>
          </a:p>
        </p:txBody>
      </p:sp>
      <p:sp>
        <p:nvSpPr>
          <p:cNvPr id="30" name="TextBox 30"/>
          <p:cNvSpPr txBox="1"/>
          <p:nvPr/>
        </p:nvSpPr>
        <p:spPr>
          <a:xfrm>
            <a:off x="7939025" y="7362942"/>
            <a:ext cx="2183460" cy="354584"/>
          </a:xfrm>
          <a:prstGeom prst="rect">
            <a:avLst/>
          </a:prstGeom>
        </p:spPr>
        <p:txBody>
          <a:bodyPr lIns="0" tIns="0" rIns="0" bIns="0" rtlCol="0" anchor="t">
            <a:spAutoFit/>
          </a:bodyPr>
          <a:lstStyle/>
          <a:p>
            <a:pPr algn="ctr">
              <a:lnSpc>
                <a:spcPts val="3081"/>
              </a:lnSpc>
            </a:pPr>
            <a:r>
              <a:rPr lang="en-US" sz="1781" dirty="0">
                <a:solidFill>
                  <a:srgbClr val="000000"/>
                </a:solidFill>
                <a:latin typeface="Montserrat"/>
              </a:rPr>
              <a:t>DBK </a:t>
            </a:r>
            <a:r>
              <a:rPr lang="en-US" sz="1781" dirty="0" err="1">
                <a:solidFill>
                  <a:srgbClr val="000000"/>
                </a:solidFill>
                <a:latin typeface="Montserrat"/>
              </a:rPr>
              <a:t>Jayathunga</a:t>
            </a:r>
            <a:endParaRPr lang="en-US" sz="1781" dirty="0">
              <a:solidFill>
                <a:srgbClr val="000000"/>
              </a:solidFill>
              <a:latin typeface="Montserrat"/>
            </a:endParaRPr>
          </a:p>
        </p:txBody>
      </p:sp>
      <p:sp>
        <p:nvSpPr>
          <p:cNvPr id="31" name="TextBox 31"/>
          <p:cNvSpPr txBox="1"/>
          <p:nvPr/>
        </p:nvSpPr>
        <p:spPr>
          <a:xfrm>
            <a:off x="12587818" y="7362942"/>
            <a:ext cx="2183460" cy="354584"/>
          </a:xfrm>
          <a:prstGeom prst="rect">
            <a:avLst/>
          </a:prstGeom>
        </p:spPr>
        <p:txBody>
          <a:bodyPr lIns="0" tIns="0" rIns="0" bIns="0" rtlCol="0" anchor="t">
            <a:spAutoFit/>
          </a:bodyPr>
          <a:lstStyle/>
          <a:p>
            <a:pPr algn="ctr">
              <a:lnSpc>
                <a:spcPts val="3081"/>
              </a:lnSpc>
            </a:pPr>
            <a:r>
              <a:rPr lang="en-US" sz="1781" dirty="0">
                <a:solidFill>
                  <a:srgbClr val="000000"/>
                </a:solidFill>
                <a:latin typeface="Montserrat"/>
              </a:rPr>
              <a:t>KPB Perera</a:t>
            </a:r>
          </a:p>
        </p:txBody>
      </p:sp>
      <p:pic>
        <p:nvPicPr>
          <p:cNvPr id="33" name="Picture 32">
            <a:extLst>
              <a:ext uri="{FF2B5EF4-FFF2-40B4-BE49-F238E27FC236}">
                <a16:creationId xmlns:a16="http://schemas.microsoft.com/office/drawing/2014/main" id="{68451F07-29A0-A9F4-6638-B6EC2B241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719" y="3558525"/>
            <a:ext cx="2928505" cy="292850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9" name="Picture 38">
            <a:extLst>
              <a:ext uri="{FF2B5EF4-FFF2-40B4-BE49-F238E27FC236}">
                <a16:creationId xmlns:a16="http://schemas.microsoft.com/office/drawing/2014/main" id="{0AB644FD-CED6-93A9-DD50-0212CAE030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2849" y="3572403"/>
            <a:ext cx="2943832" cy="291462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1" name="Picture 40">
            <a:extLst>
              <a:ext uri="{FF2B5EF4-FFF2-40B4-BE49-F238E27FC236}">
                <a16:creationId xmlns:a16="http://schemas.microsoft.com/office/drawing/2014/main" id="{819D9952-4565-0653-3E9B-3E7B30B5C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414" y="3601343"/>
            <a:ext cx="2877843" cy="285422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4036575" y="3051011"/>
            <a:ext cx="10214850" cy="4257576"/>
          </a:xfrm>
          <a:prstGeom prst="rect">
            <a:avLst/>
          </a:prstGeom>
        </p:spPr>
        <p:txBody>
          <a:bodyPr lIns="0" tIns="0" rIns="0" bIns="0" rtlCol="0" anchor="t">
            <a:spAutoFit/>
          </a:bodyPr>
          <a:lstStyle/>
          <a:p>
            <a:pPr marL="0" lvl="0" indent="0" algn="ctr">
              <a:lnSpc>
                <a:spcPts val="16620"/>
              </a:lnSpc>
              <a:spcBef>
                <a:spcPct val="0"/>
              </a:spcBef>
            </a:pPr>
            <a:r>
              <a:rPr lang="en-US" sz="13850" dirty="0">
                <a:solidFill>
                  <a:srgbClr val="FFFFFF"/>
                </a:solidFill>
                <a:latin typeface="Montserrat Bold"/>
              </a:rPr>
              <a:t>THANK</a:t>
            </a:r>
          </a:p>
          <a:p>
            <a:pPr marL="0" lvl="0" indent="0" algn="ctr">
              <a:lnSpc>
                <a:spcPts val="16620"/>
              </a:lnSpc>
              <a:spcBef>
                <a:spcPct val="0"/>
              </a:spcBef>
            </a:pPr>
            <a:r>
              <a:rPr lang="en-US" sz="13850" u="none" strike="noStrike" dirty="0">
                <a:solidFill>
                  <a:srgbClr val="FFFFFF"/>
                </a:solidFill>
                <a:latin typeface="Montserrat Bold"/>
              </a:rPr>
              <a:t>YOU</a:t>
            </a:r>
          </a:p>
        </p:txBody>
      </p:sp>
      <p:grpSp>
        <p:nvGrpSpPr>
          <p:cNvPr id="3" name="Group 3"/>
          <p:cNvGrpSpPr/>
          <p:nvPr/>
        </p:nvGrpSpPr>
        <p:grpSpPr>
          <a:xfrm>
            <a:off x="914400" y="952500"/>
            <a:ext cx="12884217" cy="6565889"/>
            <a:chOff x="0" y="-47625"/>
            <a:chExt cx="4061560" cy="2069800"/>
          </a:xfrm>
        </p:grpSpPr>
        <p:sp>
          <p:nvSpPr>
            <p:cNvPr id="4" name="Freeform 4"/>
            <p:cNvSpPr/>
            <p:nvPr/>
          </p:nvSpPr>
          <p:spPr>
            <a:xfrm>
              <a:off x="1049588" y="465877"/>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dirty="0"/>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cxnSp>
        <p:nvCxnSpPr>
          <p:cNvPr id="27" name="Straight Arrow Connector 26">
            <a:extLst>
              <a:ext uri="{FF2B5EF4-FFF2-40B4-BE49-F238E27FC236}">
                <a16:creationId xmlns:a16="http://schemas.microsoft.com/office/drawing/2014/main" id="{CCD2B430-6F5A-B1E7-022C-D0E1E6C2CB04}"/>
              </a:ext>
            </a:extLst>
          </p:cNvPr>
          <p:cNvCxnSpPr>
            <a:cxnSpLocks/>
          </p:cNvCxnSpPr>
          <p:nvPr/>
        </p:nvCxnSpPr>
        <p:spPr>
          <a:xfrm>
            <a:off x="10591799" y="4732363"/>
            <a:ext cx="0" cy="1251112"/>
          </a:xfrm>
          <a:prstGeom prst="straightConnector1">
            <a:avLst/>
          </a:prstGeom>
          <a:ln w="76200">
            <a:solidFill>
              <a:srgbClr val="FFC000"/>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57" name="Group 56">
            <a:extLst>
              <a:ext uri="{FF2B5EF4-FFF2-40B4-BE49-F238E27FC236}">
                <a16:creationId xmlns:a16="http://schemas.microsoft.com/office/drawing/2014/main" id="{E438E1F9-7470-B740-C439-0627F0674192}"/>
              </a:ext>
            </a:extLst>
          </p:cNvPr>
          <p:cNvGrpSpPr/>
          <p:nvPr/>
        </p:nvGrpSpPr>
        <p:grpSpPr>
          <a:xfrm>
            <a:off x="5867400" y="722339"/>
            <a:ext cx="11236815" cy="8842322"/>
            <a:chOff x="4419600" y="542833"/>
            <a:chExt cx="11236815" cy="8842322"/>
          </a:xfrm>
        </p:grpSpPr>
        <p:pic>
          <p:nvPicPr>
            <p:cNvPr id="32" name="Graphic 31" descr="Man with solid fill">
              <a:extLst>
                <a:ext uri="{FF2B5EF4-FFF2-40B4-BE49-F238E27FC236}">
                  <a16:creationId xmlns:a16="http://schemas.microsoft.com/office/drawing/2014/main" id="{E054C2BC-C3D3-75D3-BF62-99B51725AF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53160" y="7581900"/>
              <a:ext cx="1803255" cy="1803255"/>
            </a:xfrm>
            <a:prstGeom prst="rect">
              <a:avLst/>
            </a:prstGeom>
          </p:spPr>
        </p:pic>
        <p:cxnSp>
          <p:nvCxnSpPr>
            <p:cNvPr id="34" name="Straight Arrow Connector 33">
              <a:extLst>
                <a:ext uri="{FF2B5EF4-FFF2-40B4-BE49-F238E27FC236}">
                  <a16:creationId xmlns:a16="http://schemas.microsoft.com/office/drawing/2014/main" id="{ECD02E0D-66C1-F906-A44A-CE8FD7E0070B}"/>
                </a:ext>
              </a:extLst>
            </p:cNvPr>
            <p:cNvCxnSpPr>
              <a:cxnSpLocks/>
            </p:cNvCxnSpPr>
            <p:nvPr/>
          </p:nvCxnSpPr>
          <p:spPr>
            <a:xfrm>
              <a:off x="11176075" y="6667500"/>
              <a:ext cx="2692325" cy="1295400"/>
            </a:xfrm>
            <a:prstGeom prst="straightConnector1">
              <a:avLst/>
            </a:prstGeom>
            <a:ln w="76200">
              <a:solidFill>
                <a:srgbClr val="FFC000"/>
              </a:solidFill>
              <a:headEnd type="triangle"/>
              <a:tailEnd type="triangle"/>
            </a:ln>
          </p:spPr>
          <p:style>
            <a:lnRef idx="3">
              <a:schemeClr val="accent3"/>
            </a:lnRef>
            <a:fillRef idx="0">
              <a:schemeClr val="accent3"/>
            </a:fillRef>
            <a:effectRef idx="2">
              <a:schemeClr val="accent3"/>
            </a:effectRef>
            <a:fontRef idx="minor">
              <a:schemeClr val="tx1"/>
            </a:fontRef>
          </p:style>
        </p:cxnSp>
        <p:pic>
          <p:nvPicPr>
            <p:cNvPr id="38" name="Picture 37">
              <a:extLst>
                <a:ext uri="{FF2B5EF4-FFF2-40B4-BE49-F238E27FC236}">
                  <a16:creationId xmlns:a16="http://schemas.microsoft.com/office/drawing/2014/main" id="{0D0FC23C-2172-253A-9C59-70A8B622ECED}"/>
                </a:ext>
              </a:extLst>
            </p:cNvPr>
            <p:cNvPicPr>
              <a:picLocks noChangeAspect="1"/>
            </p:cNvPicPr>
            <p:nvPr/>
          </p:nvPicPr>
          <p:blipFill>
            <a:blip r:embed="rId5"/>
            <a:stretch>
              <a:fillRect/>
            </a:stretch>
          </p:blipFill>
          <p:spPr>
            <a:xfrm>
              <a:off x="6182373" y="5708230"/>
              <a:ext cx="5923252" cy="1095468"/>
            </a:xfrm>
            <a:prstGeom prst="rect">
              <a:avLst/>
            </a:prstGeom>
          </p:spPr>
        </p:pic>
        <p:pic>
          <p:nvPicPr>
            <p:cNvPr id="40" name="Graphic 39" descr="Children with solid fill">
              <a:extLst>
                <a:ext uri="{FF2B5EF4-FFF2-40B4-BE49-F238E27FC236}">
                  <a16:creationId xmlns:a16="http://schemas.microsoft.com/office/drawing/2014/main" id="{13494951-6C98-3B2B-977D-6AB87A2D78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19600" y="7581900"/>
              <a:ext cx="1803254" cy="1803254"/>
            </a:xfrm>
            <a:prstGeom prst="rect">
              <a:avLst/>
            </a:prstGeom>
          </p:spPr>
        </p:pic>
        <p:cxnSp>
          <p:nvCxnSpPr>
            <p:cNvPr id="42" name="Straight Arrow Connector 41">
              <a:extLst>
                <a:ext uri="{FF2B5EF4-FFF2-40B4-BE49-F238E27FC236}">
                  <a16:creationId xmlns:a16="http://schemas.microsoft.com/office/drawing/2014/main" id="{970D140A-E2E9-447B-4F1A-64D650223F51}"/>
                </a:ext>
              </a:extLst>
            </p:cNvPr>
            <p:cNvCxnSpPr>
              <a:cxnSpLocks/>
            </p:cNvCxnSpPr>
            <p:nvPr/>
          </p:nvCxnSpPr>
          <p:spPr>
            <a:xfrm flipH="1">
              <a:off x="6182373" y="6667500"/>
              <a:ext cx="1310555" cy="1143000"/>
            </a:xfrm>
            <a:prstGeom prst="straightConnector1">
              <a:avLst/>
            </a:prstGeom>
            <a:ln w="76200">
              <a:solidFill>
                <a:srgbClr val="FFC000"/>
              </a:solidFill>
              <a:headEnd type="triangle"/>
              <a:tailEnd type="triangle"/>
            </a:ln>
          </p:spPr>
          <p:style>
            <a:lnRef idx="3">
              <a:schemeClr val="accent2"/>
            </a:lnRef>
            <a:fillRef idx="0">
              <a:schemeClr val="accent2"/>
            </a:fillRef>
            <a:effectRef idx="2">
              <a:schemeClr val="accent2"/>
            </a:effectRef>
            <a:fontRef idx="minor">
              <a:schemeClr val="tx1"/>
            </a:fontRef>
          </p:style>
        </p:cxnSp>
        <p:pic>
          <p:nvPicPr>
            <p:cNvPr id="45" name="Graphic 44" descr="Books with solid fill">
              <a:extLst>
                <a:ext uri="{FF2B5EF4-FFF2-40B4-BE49-F238E27FC236}">
                  <a16:creationId xmlns:a16="http://schemas.microsoft.com/office/drawing/2014/main" id="{3F8EBDC4-F6F2-177F-61BD-24F6CF52A2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30336" y="542833"/>
              <a:ext cx="1427326" cy="1427326"/>
            </a:xfrm>
            <a:prstGeom prst="rect">
              <a:avLst/>
            </a:prstGeom>
          </p:spPr>
        </p:pic>
        <p:cxnSp>
          <p:nvCxnSpPr>
            <p:cNvPr id="50" name="Straight Arrow Connector 49">
              <a:extLst>
                <a:ext uri="{FF2B5EF4-FFF2-40B4-BE49-F238E27FC236}">
                  <a16:creationId xmlns:a16="http://schemas.microsoft.com/office/drawing/2014/main" id="{307013EF-6A38-4ECB-AD47-FCEA256917A9}"/>
                </a:ext>
              </a:extLst>
            </p:cNvPr>
            <p:cNvCxnSpPr>
              <a:cxnSpLocks/>
            </p:cNvCxnSpPr>
            <p:nvPr/>
          </p:nvCxnSpPr>
          <p:spPr>
            <a:xfrm>
              <a:off x="9143999" y="1909332"/>
              <a:ext cx="0" cy="1251112"/>
            </a:xfrm>
            <a:prstGeom prst="straightConnector1">
              <a:avLst/>
            </a:prstGeom>
            <a:ln w="76200">
              <a:solidFill>
                <a:srgbClr val="FFC000"/>
              </a:solidFill>
              <a:headEnd type="triangle"/>
              <a:tailEnd type="triangle"/>
            </a:ln>
          </p:spPr>
          <p:style>
            <a:lnRef idx="3">
              <a:schemeClr val="accent3"/>
            </a:lnRef>
            <a:fillRef idx="0">
              <a:schemeClr val="accent3"/>
            </a:fillRef>
            <a:effectRef idx="2">
              <a:schemeClr val="accent3"/>
            </a:effectRef>
            <a:fontRef idx="minor">
              <a:schemeClr val="tx1"/>
            </a:fontRef>
          </p:style>
        </p:cxnSp>
        <p:pic>
          <p:nvPicPr>
            <p:cNvPr id="54" name="Graphic 53" descr="Database with solid fill">
              <a:extLst>
                <a:ext uri="{FF2B5EF4-FFF2-40B4-BE49-F238E27FC236}">
                  <a16:creationId xmlns:a16="http://schemas.microsoft.com/office/drawing/2014/main" id="{EB357F30-8AC9-B7DF-E598-114BF97B0F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30337" y="3125532"/>
              <a:ext cx="1427325" cy="142732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2543827"/>
            <a:ext cx="16373340" cy="1142749"/>
          </a:xfrm>
          <a:prstGeom prst="rect">
            <a:avLst/>
          </a:prstGeom>
        </p:spPr>
        <p:txBody>
          <a:bodyPr wrap="square" lIns="0" tIns="0" rIns="0" bIns="0" rtlCol="0" anchor="t">
            <a:spAutoFit/>
          </a:bodyPr>
          <a:lstStyle/>
          <a:p>
            <a:pPr marL="0" lvl="0" indent="0" algn="l">
              <a:lnSpc>
                <a:spcPts val="10276"/>
              </a:lnSpc>
              <a:spcBef>
                <a:spcPct val="0"/>
              </a:spcBef>
            </a:pPr>
            <a:r>
              <a:rPr lang="en-US" sz="4800" u="none" strike="noStrike" dirty="0">
                <a:solidFill>
                  <a:srgbClr val="000000"/>
                </a:solidFill>
                <a:latin typeface="Montserrat Bold"/>
              </a:rPr>
              <a:t>The problems public libraries have told to us are,</a:t>
            </a:r>
          </a:p>
        </p:txBody>
      </p:sp>
      <p:sp>
        <p:nvSpPr>
          <p:cNvPr id="4" name="TextBox 4"/>
          <p:cNvSpPr txBox="1"/>
          <p:nvPr/>
        </p:nvSpPr>
        <p:spPr>
          <a:xfrm>
            <a:off x="2562360" y="4058201"/>
            <a:ext cx="12740602" cy="4269054"/>
          </a:xfrm>
          <a:prstGeom prst="rect">
            <a:avLst/>
          </a:prstGeom>
        </p:spPr>
        <p:txBody>
          <a:bodyPr wrap="square" lIns="0" tIns="0" rIns="0" bIns="0" rtlCol="0" anchor="t">
            <a:spAutoFit/>
          </a:bodyPr>
          <a:lstStyle/>
          <a:p>
            <a:pPr lvl="0" algn="l">
              <a:lnSpc>
                <a:spcPct val="200000"/>
              </a:lnSpc>
              <a:spcBef>
                <a:spcPct val="0"/>
              </a:spcBef>
            </a:pPr>
            <a:r>
              <a:rPr lang="en-US" sz="3600" u="none" strike="noStrike" dirty="0">
                <a:solidFill>
                  <a:srgbClr val="101010"/>
                </a:solidFill>
                <a:latin typeface="Montserrat"/>
              </a:rPr>
              <a:t>Documented information is difficult to update.</a:t>
            </a:r>
          </a:p>
          <a:p>
            <a:pPr lvl="0" algn="l">
              <a:lnSpc>
                <a:spcPct val="200000"/>
              </a:lnSpc>
              <a:spcBef>
                <a:spcPct val="0"/>
              </a:spcBef>
            </a:pPr>
            <a:r>
              <a:rPr lang="en-US" sz="3600" u="none" strike="noStrike" dirty="0">
                <a:solidFill>
                  <a:srgbClr val="101010"/>
                </a:solidFill>
                <a:latin typeface="Montserrat"/>
              </a:rPr>
              <a:t>Difficult to maintain.</a:t>
            </a:r>
          </a:p>
          <a:p>
            <a:pPr lvl="0" algn="l">
              <a:lnSpc>
                <a:spcPct val="200000"/>
              </a:lnSpc>
              <a:spcBef>
                <a:spcPct val="0"/>
              </a:spcBef>
            </a:pPr>
            <a:r>
              <a:rPr lang="en-US" sz="3600" u="none" strike="noStrike" dirty="0">
                <a:solidFill>
                  <a:srgbClr val="101010"/>
                </a:solidFill>
                <a:latin typeface="Montserrat"/>
              </a:rPr>
              <a:t>Searching for books takes time.</a:t>
            </a:r>
          </a:p>
          <a:p>
            <a:pPr lvl="0" algn="l">
              <a:lnSpc>
                <a:spcPct val="200000"/>
              </a:lnSpc>
              <a:spcBef>
                <a:spcPct val="0"/>
              </a:spcBef>
            </a:pPr>
            <a:r>
              <a:rPr lang="en-US" sz="3600" u="none" strike="noStrike" dirty="0">
                <a:solidFill>
                  <a:srgbClr val="101010"/>
                </a:solidFill>
                <a:latin typeface="Montserrat"/>
              </a:rPr>
              <a:t>Information may be destroyed.</a:t>
            </a:r>
          </a:p>
        </p:txBody>
      </p:sp>
      <p:grpSp>
        <p:nvGrpSpPr>
          <p:cNvPr id="7" name="Group 7"/>
          <p:cNvGrpSpPr/>
          <p:nvPr/>
        </p:nvGrpSpPr>
        <p:grpSpPr>
          <a:xfrm>
            <a:off x="0" y="0"/>
            <a:ext cx="18288000" cy="1874361"/>
            <a:chOff x="0" y="0"/>
            <a:chExt cx="9414331" cy="964887"/>
          </a:xfrm>
        </p:grpSpPr>
        <p:sp>
          <p:nvSpPr>
            <p:cNvPr id="8" name="Freeform 8"/>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329317AB-DC9B-0F21-158F-40BFB8A01EF9}"/>
              </a:ext>
            </a:extLst>
          </p:cNvPr>
          <p:cNvPicPr>
            <a:picLocks noChangeAspect="1"/>
          </p:cNvPicPr>
          <p:nvPr/>
        </p:nvPicPr>
        <p:blipFill>
          <a:blip r:embed="rId2"/>
          <a:stretch>
            <a:fillRect/>
          </a:stretch>
        </p:blipFill>
        <p:spPr>
          <a:xfrm>
            <a:off x="12725400" y="4381500"/>
            <a:ext cx="10281815" cy="10287000"/>
          </a:xfrm>
          <a:prstGeom prst="rect">
            <a:avLst/>
          </a:prstGeom>
        </p:spPr>
      </p:pic>
      <p:pic>
        <p:nvPicPr>
          <p:cNvPr id="18" name="Picture 17">
            <a:extLst>
              <a:ext uri="{FF2B5EF4-FFF2-40B4-BE49-F238E27FC236}">
                <a16:creationId xmlns:a16="http://schemas.microsoft.com/office/drawing/2014/main" id="{C0CF09F8-7EB1-E6EF-98F9-6950BF4CC201}"/>
              </a:ext>
            </a:extLst>
          </p:cNvPr>
          <p:cNvPicPr>
            <a:picLocks noChangeAspect="1"/>
          </p:cNvPicPr>
          <p:nvPr/>
        </p:nvPicPr>
        <p:blipFill>
          <a:blip r:embed="rId3"/>
          <a:stretch>
            <a:fillRect/>
          </a:stretch>
        </p:blipFill>
        <p:spPr>
          <a:xfrm>
            <a:off x="1752600" y="4533900"/>
            <a:ext cx="309797" cy="304800"/>
          </a:xfrm>
          <a:prstGeom prst="rect">
            <a:avLst/>
          </a:prstGeom>
        </p:spPr>
      </p:pic>
      <p:pic>
        <p:nvPicPr>
          <p:cNvPr id="19" name="Picture 18">
            <a:extLst>
              <a:ext uri="{FF2B5EF4-FFF2-40B4-BE49-F238E27FC236}">
                <a16:creationId xmlns:a16="http://schemas.microsoft.com/office/drawing/2014/main" id="{AE16BC72-DB6B-8E12-EC4C-93BB1870416F}"/>
              </a:ext>
            </a:extLst>
          </p:cNvPr>
          <p:cNvPicPr>
            <a:picLocks noChangeAspect="1"/>
          </p:cNvPicPr>
          <p:nvPr/>
        </p:nvPicPr>
        <p:blipFill>
          <a:blip r:embed="rId3"/>
          <a:stretch>
            <a:fillRect/>
          </a:stretch>
        </p:blipFill>
        <p:spPr>
          <a:xfrm>
            <a:off x="1752599" y="5678404"/>
            <a:ext cx="309797" cy="304800"/>
          </a:xfrm>
          <a:prstGeom prst="rect">
            <a:avLst/>
          </a:prstGeom>
        </p:spPr>
      </p:pic>
      <p:pic>
        <p:nvPicPr>
          <p:cNvPr id="20" name="Picture 19">
            <a:extLst>
              <a:ext uri="{FF2B5EF4-FFF2-40B4-BE49-F238E27FC236}">
                <a16:creationId xmlns:a16="http://schemas.microsoft.com/office/drawing/2014/main" id="{3F868B71-322B-93B5-7200-37D8D6902756}"/>
              </a:ext>
            </a:extLst>
          </p:cNvPr>
          <p:cNvPicPr>
            <a:picLocks noChangeAspect="1"/>
          </p:cNvPicPr>
          <p:nvPr/>
        </p:nvPicPr>
        <p:blipFill>
          <a:blip r:embed="rId3"/>
          <a:stretch>
            <a:fillRect/>
          </a:stretch>
        </p:blipFill>
        <p:spPr>
          <a:xfrm>
            <a:off x="1752599" y="6783264"/>
            <a:ext cx="309797" cy="304800"/>
          </a:xfrm>
          <a:prstGeom prst="rect">
            <a:avLst/>
          </a:prstGeom>
        </p:spPr>
      </p:pic>
      <p:pic>
        <p:nvPicPr>
          <p:cNvPr id="21" name="Picture 20">
            <a:extLst>
              <a:ext uri="{FF2B5EF4-FFF2-40B4-BE49-F238E27FC236}">
                <a16:creationId xmlns:a16="http://schemas.microsoft.com/office/drawing/2014/main" id="{695DAF81-6B2C-5E25-77E1-7674C40EC5F1}"/>
              </a:ext>
            </a:extLst>
          </p:cNvPr>
          <p:cNvPicPr>
            <a:picLocks noChangeAspect="1"/>
          </p:cNvPicPr>
          <p:nvPr/>
        </p:nvPicPr>
        <p:blipFill>
          <a:blip r:embed="rId3"/>
          <a:stretch>
            <a:fillRect/>
          </a:stretch>
        </p:blipFill>
        <p:spPr>
          <a:xfrm>
            <a:off x="1752599" y="7862156"/>
            <a:ext cx="309797" cy="30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0" y="8993275"/>
            <a:ext cx="18288000"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18278791"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grpSp>
        <p:nvGrpSpPr>
          <p:cNvPr id="23" name="Group 22">
            <a:extLst>
              <a:ext uri="{FF2B5EF4-FFF2-40B4-BE49-F238E27FC236}">
                <a16:creationId xmlns:a16="http://schemas.microsoft.com/office/drawing/2014/main" id="{CC067623-133B-A42A-9B0B-96C757DAC947}"/>
              </a:ext>
            </a:extLst>
          </p:cNvPr>
          <p:cNvGrpSpPr/>
          <p:nvPr/>
        </p:nvGrpSpPr>
        <p:grpSpPr>
          <a:xfrm>
            <a:off x="2286000" y="2185401"/>
            <a:ext cx="12222990" cy="5842021"/>
            <a:chOff x="762000" y="2086957"/>
            <a:chExt cx="12222990" cy="5842021"/>
          </a:xfrm>
        </p:grpSpPr>
        <p:sp>
          <p:nvSpPr>
            <p:cNvPr id="3" name="TextBox 3"/>
            <p:cNvSpPr txBox="1"/>
            <p:nvPr/>
          </p:nvSpPr>
          <p:spPr>
            <a:xfrm>
              <a:off x="762000" y="2086957"/>
              <a:ext cx="10248216" cy="1223284"/>
            </a:xfrm>
            <a:prstGeom prst="rect">
              <a:avLst/>
            </a:prstGeom>
          </p:spPr>
          <p:txBody>
            <a:bodyPr wrap="square" lIns="0" tIns="0" rIns="0" bIns="0" rtlCol="0" anchor="t">
              <a:spAutoFit/>
            </a:bodyPr>
            <a:lstStyle/>
            <a:p>
              <a:pPr marL="0" lvl="0" indent="0" algn="r">
                <a:lnSpc>
                  <a:spcPts val="10276"/>
                </a:lnSpc>
                <a:spcBef>
                  <a:spcPct val="0"/>
                </a:spcBef>
              </a:pPr>
              <a:r>
                <a:rPr lang="en-US" sz="7340" u="none" strike="noStrike" dirty="0">
                  <a:solidFill>
                    <a:srgbClr val="000000"/>
                  </a:solidFill>
                  <a:latin typeface="Montserrat Bold"/>
                </a:rPr>
                <a:t>Project  Introduction</a:t>
              </a:r>
            </a:p>
          </p:txBody>
        </p:sp>
        <p:sp>
          <p:nvSpPr>
            <p:cNvPr id="6" name="TextBox 6"/>
            <p:cNvSpPr txBox="1"/>
            <p:nvPr/>
          </p:nvSpPr>
          <p:spPr>
            <a:xfrm>
              <a:off x="2133600" y="3546240"/>
              <a:ext cx="10851390" cy="4382738"/>
            </a:xfrm>
            <a:prstGeom prst="rect">
              <a:avLst/>
            </a:prstGeom>
          </p:spPr>
          <p:txBody>
            <a:bodyPr wrap="square" lIns="0" tIns="0" rIns="0" bIns="0" rtlCol="0" anchor="t">
              <a:spAutoFit/>
            </a:bodyPr>
            <a:lstStyle/>
            <a:p>
              <a:pPr marL="0" lvl="0" indent="0">
                <a:lnSpc>
                  <a:spcPct val="200000"/>
                </a:lnSpc>
                <a:spcBef>
                  <a:spcPct val="0"/>
                </a:spcBef>
              </a:pPr>
              <a:r>
                <a:rPr lang="en-US" sz="4400" u="none" strike="noStrike" dirty="0">
                  <a:solidFill>
                    <a:srgbClr val="101010"/>
                  </a:solidFill>
                  <a:latin typeface="Montserrat"/>
                </a:rPr>
                <a:t>Purpose</a:t>
              </a:r>
            </a:p>
            <a:p>
              <a:pPr marL="0" lvl="0" indent="0">
                <a:lnSpc>
                  <a:spcPct val="200000"/>
                </a:lnSpc>
                <a:spcBef>
                  <a:spcPct val="0"/>
                </a:spcBef>
              </a:pPr>
              <a:r>
                <a:rPr lang="en-US" sz="4400" u="none" strike="noStrike" dirty="0">
                  <a:solidFill>
                    <a:srgbClr val="101010"/>
                  </a:solidFill>
                  <a:latin typeface="Montserrat"/>
                </a:rPr>
                <a:t>Intended Audience</a:t>
              </a:r>
            </a:p>
            <a:p>
              <a:pPr marL="0" lvl="0" indent="0">
                <a:lnSpc>
                  <a:spcPct val="200000"/>
                </a:lnSpc>
                <a:spcBef>
                  <a:spcPct val="0"/>
                </a:spcBef>
              </a:pPr>
              <a:r>
                <a:rPr lang="en-US" sz="4400" u="none" strike="noStrike" dirty="0">
                  <a:solidFill>
                    <a:srgbClr val="101010"/>
                  </a:solidFill>
                  <a:latin typeface="Montserrat"/>
                </a:rPr>
                <a:t>Scope</a:t>
              </a:r>
            </a:p>
            <a:p>
              <a:pPr marL="0" lvl="0" indent="0">
                <a:lnSpc>
                  <a:spcPts val="2669"/>
                </a:lnSpc>
                <a:spcBef>
                  <a:spcPct val="0"/>
                </a:spcBef>
              </a:pPr>
              <a:endParaRPr lang="en-US" sz="1906" u="none" strike="noStrike" dirty="0">
                <a:solidFill>
                  <a:srgbClr val="101010"/>
                </a:solidFill>
                <a:latin typeface="Montserrat"/>
              </a:endParaRPr>
            </a:p>
          </p:txBody>
        </p:sp>
        <p:grpSp>
          <p:nvGrpSpPr>
            <p:cNvPr id="14" name="Group 14"/>
            <p:cNvGrpSpPr/>
            <p:nvPr/>
          </p:nvGrpSpPr>
          <p:grpSpPr>
            <a:xfrm>
              <a:off x="1330451" y="5467371"/>
              <a:ext cx="373881" cy="37388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dirty="0"/>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95400" y="4152900"/>
              <a:ext cx="373881" cy="37388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14">
              <a:extLst>
                <a:ext uri="{FF2B5EF4-FFF2-40B4-BE49-F238E27FC236}">
                  <a16:creationId xmlns:a16="http://schemas.microsoft.com/office/drawing/2014/main" id="{E312665C-2291-6EAA-8DD3-3919D2313B4B}"/>
                </a:ext>
              </a:extLst>
            </p:cNvPr>
            <p:cNvGrpSpPr/>
            <p:nvPr/>
          </p:nvGrpSpPr>
          <p:grpSpPr>
            <a:xfrm>
              <a:off x="1315211" y="6826382"/>
              <a:ext cx="373881" cy="373881"/>
              <a:chOff x="0" y="0"/>
              <a:chExt cx="812800" cy="812800"/>
            </a:xfrm>
          </p:grpSpPr>
          <p:sp>
            <p:nvSpPr>
              <p:cNvPr id="21" name="Freeform 15">
                <a:extLst>
                  <a:ext uri="{FF2B5EF4-FFF2-40B4-BE49-F238E27FC236}">
                    <a16:creationId xmlns:a16="http://schemas.microsoft.com/office/drawing/2014/main" id="{6F716BD2-9930-2FEB-24E4-92AF26E809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16">
                <a:extLst>
                  <a:ext uri="{FF2B5EF4-FFF2-40B4-BE49-F238E27FC236}">
                    <a16:creationId xmlns:a16="http://schemas.microsoft.com/office/drawing/2014/main" id="{2952D91D-554E-DBD1-F37A-13C9C233DC3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pic>
        <p:nvPicPr>
          <p:cNvPr id="41" name="Picture 40">
            <a:extLst>
              <a:ext uri="{FF2B5EF4-FFF2-40B4-BE49-F238E27FC236}">
                <a16:creationId xmlns:a16="http://schemas.microsoft.com/office/drawing/2014/main" id="{E50DFB06-2D46-7380-875A-5808DBCBB6EE}"/>
              </a:ext>
            </a:extLst>
          </p:cNvPr>
          <p:cNvPicPr>
            <a:picLocks noChangeAspect="1"/>
          </p:cNvPicPr>
          <p:nvPr/>
        </p:nvPicPr>
        <p:blipFill>
          <a:blip r:embed="rId2"/>
          <a:stretch>
            <a:fillRect/>
          </a:stretch>
        </p:blipFill>
        <p:spPr>
          <a:xfrm>
            <a:off x="13403937" y="3802193"/>
            <a:ext cx="3099122" cy="2925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15" name="TextBox 15"/>
          <p:cNvSpPr txBox="1"/>
          <p:nvPr/>
        </p:nvSpPr>
        <p:spPr>
          <a:xfrm>
            <a:off x="7139409" y="2247900"/>
            <a:ext cx="10059119" cy="1128514"/>
          </a:xfrm>
          <a:prstGeom prst="rect">
            <a:avLst/>
          </a:prstGeom>
        </p:spPr>
        <p:txBody>
          <a:bodyPr wrap="square" lIns="0" tIns="0" rIns="0" bIns="0" rtlCol="0" anchor="t">
            <a:spAutoFit/>
          </a:bodyPr>
          <a:lstStyle/>
          <a:p>
            <a:pPr algn="l">
              <a:lnSpc>
                <a:spcPts val="8841"/>
              </a:lnSpc>
            </a:pPr>
            <a:r>
              <a:rPr lang="en-US" sz="7368" dirty="0">
                <a:solidFill>
                  <a:srgbClr val="101010"/>
                </a:solidFill>
                <a:latin typeface="Montserrat Bold"/>
              </a:rPr>
              <a:t>Overall Description</a:t>
            </a:r>
          </a:p>
        </p:txBody>
      </p:sp>
      <p:sp>
        <p:nvSpPr>
          <p:cNvPr id="16" name="TextBox 16"/>
          <p:cNvSpPr txBox="1"/>
          <p:nvPr/>
        </p:nvSpPr>
        <p:spPr>
          <a:xfrm>
            <a:off x="7848600" y="4097749"/>
            <a:ext cx="10668000" cy="3653180"/>
          </a:xfrm>
          <a:prstGeom prst="rect">
            <a:avLst/>
          </a:prstGeom>
        </p:spPr>
        <p:txBody>
          <a:bodyPr wrap="square" lIns="0" tIns="0" rIns="0" bIns="0" rtlCol="0" anchor="t">
            <a:spAutoFit/>
          </a:bodyPr>
          <a:lstStyle/>
          <a:p>
            <a:pPr marL="0" lvl="0" indent="0" algn="l">
              <a:lnSpc>
                <a:spcPct val="200000"/>
              </a:lnSpc>
              <a:spcBef>
                <a:spcPct val="0"/>
              </a:spcBef>
            </a:pPr>
            <a:r>
              <a:rPr lang="en-US" sz="3600" u="none" strike="noStrike" dirty="0">
                <a:solidFill>
                  <a:srgbClr val="101010"/>
                </a:solidFill>
                <a:latin typeface="Montserrat"/>
              </a:rPr>
              <a:t>Product Perspective</a:t>
            </a:r>
          </a:p>
          <a:p>
            <a:pPr marL="0" lvl="0" indent="0" algn="l">
              <a:lnSpc>
                <a:spcPct val="200000"/>
              </a:lnSpc>
              <a:spcBef>
                <a:spcPct val="0"/>
              </a:spcBef>
            </a:pPr>
            <a:r>
              <a:rPr lang="en-US" sz="3600" u="none" strike="noStrike" dirty="0">
                <a:solidFill>
                  <a:srgbClr val="101010"/>
                </a:solidFill>
                <a:latin typeface="Montserrat"/>
              </a:rPr>
              <a:t>User Characteristics (User Capabilities)</a:t>
            </a:r>
          </a:p>
          <a:p>
            <a:pPr marL="0" lvl="0" indent="0" algn="l">
              <a:lnSpc>
                <a:spcPct val="200000"/>
              </a:lnSpc>
              <a:spcBef>
                <a:spcPct val="0"/>
              </a:spcBef>
            </a:pPr>
            <a:r>
              <a:rPr lang="en-US" sz="3600" u="none" strike="noStrike" dirty="0">
                <a:solidFill>
                  <a:srgbClr val="101010"/>
                </a:solidFill>
                <a:latin typeface="Montserrat"/>
              </a:rPr>
              <a:t>Product Functions</a:t>
            </a:r>
          </a:p>
          <a:p>
            <a:pPr marL="0" lvl="0" indent="0" algn="l">
              <a:lnSpc>
                <a:spcPts val="2510"/>
              </a:lnSpc>
              <a:spcBef>
                <a:spcPct val="0"/>
              </a:spcBef>
            </a:pPr>
            <a:endParaRPr lang="en-US" sz="2800" u="none" strike="noStrike" dirty="0">
              <a:solidFill>
                <a:srgbClr val="101010"/>
              </a:solidFill>
              <a:latin typeface="Montserrat"/>
            </a:endParaRPr>
          </a:p>
        </p:txBody>
      </p:sp>
      <p:pic>
        <p:nvPicPr>
          <p:cNvPr id="26" name="Picture 25">
            <a:extLst>
              <a:ext uri="{FF2B5EF4-FFF2-40B4-BE49-F238E27FC236}">
                <a16:creationId xmlns:a16="http://schemas.microsoft.com/office/drawing/2014/main" id="{18D1CD5F-2BE6-0491-CA7B-BCC9C03DB102}"/>
              </a:ext>
            </a:extLst>
          </p:cNvPr>
          <p:cNvPicPr>
            <a:picLocks noChangeAspect="1"/>
          </p:cNvPicPr>
          <p:nvPr/>
        </p:nvPicPr>
        <p:blipFill>
          <a:blip r:embed="rId3"/>
          <a:stretch>
            <a:fillRect/>
          </a:stretch>
        </p:blipFill>
        <p:spPr>
          <a:xfrm>
            <a:off x="15674203" y="8039100"/>
            <a:ext cx="1585097" cy="1639966"/>
          </a:xfrm>
          <a:prstGeom prst="rect">
            <a:avLst/>
          </a:prstGeom>
        </p:spPr>
      </p:pic>
      <p:pic>
        <p:nvPicPr>
          <p:cNvPr id="27" name="Picture 26">
            <a:extLst>
              <a:ext uri="{FF2B5EF4-FFF2-40B4-BE49-F238E27FC236}">
                <a16:creationId xmlns:a16="http://schemas.microsoft.com/office/drawing/2014/main" id="{798017A2-8E70-147F-FBA0-D0AA2CE16493}"/>
              </a:ext>
            </a:extLst>
          </p:cNvPr>
          <p:cNvPicPr>
            <a:picLocks noChangeAspect="1"/>
          </p:cNvPicPr>
          <p:nvPr/>
        </p:nvPicPr>
        <p:blipFill>
          <a:blip r:embed="rId4"/>
          <a:stretch>
            <a:fillRect/>
          </a:stretch>
        </p:blipFill>
        <p:spPr>
          <a:xfrm>
            <a:off x="6936676" y="4610100"/>
            <a:ext cx="377985" cy="371888"/>
          </a:xfrm>
          <a:prstGeom prst="rect">
            <a:avLst/>
          </a:prstGeom>
        </p:spPr>
      </p:pic>
      <p:pic>
        <p:nvPicPr>
          <p:cNvPr id="28" name="Picture 27">
            <a:extLst>
              <a:ext uri="{FF2B5EF4-FFF2-40B4-BE49-F238E27FC236}">
                <a16:creationId xmlns:a16="http://schemas.microsoft.com/office/drawing/2014/main" id="{16148AD0-7BF7-800A-B80C-06617AB473C1}"/>
              </a:ext>
            </a:extLst>
          </p:cNvPr>
          <p:cNvPicPr>
            <a:picLocks noChangeAspect="1"/>
          </p:cNvPicPr>
          <p:nvPr/>
        </p:nvPicPr>
        <p:blipFill>
          <a:blip r:embed="rId4"/>
          <a:stretch>
            <a:fillRect/>
          </a:stretch>
        </p:blipFill>
        <p:spPr>
          <a:xfrm>
            <a:off x="6950846" y="5738395"/>
            <a:ext cx="377985" cy="371888"/>
          </a:xfrm>
          <a:prstGeom prst="rect">
            <a:avLst/>
          </a:prstGeom>
        </p:spPr>
      </p:pic>
      <p:pic>
        <p:nvPicPr>
          <p:cNvPr id="29" name="Picture 28">
            <a:extLst>
              <a:ext uri="{FF2B5EF4-FFF2-40B4-BE49-F238E27FC236}">
                <a16:creationId xmlns:a16="http://schemas.microsoft.com/office/drawing/2014/main" id="{20909231-1D66-DA58-4CCA-9FF21AA904BD}"/>
              </a:ext>
            </a:extLst>
          </p:cNvPr>
          <p:cNvPicPr>
            <a:picLocks noChangeAspect="1"/>
          </p:cNvPicPr>
          <p:nvPr/>
        </p:nvPicPr>
        <p:blipFill>
          <a:blip r:embed="rId4"/>
          <a:stretch>
            <a:fillRect/>
          </a:stretch>
        </p:blipFill>
        <p:spPr>
          <a:xfrm>
            <a:off x="6987978" y="6813768"/>
            <a:ext cx="377985" cy="371888"/>
          </a:xfrm>
          <a:prstGeom prst="rect">
            <a:avLst/>
          </a:prstGeom>
        </p:spPr>
      </p:pic>
    </p:spTree>
    <p:extLst>
      <p:ext uri="{BB962C8B-B14F-4D97-AF65-F5344CB8AC3E}">
        <p14:creationId xmlns:p14="http://schemas.microsoft.com/office/powerpoint/2010/main" val="5066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0" name="TextBox 10"/>
          <p:cNvSpPr txBox="1"/>
          <p:nvPr/>
        </p:nvSpPr>
        <p:spPr>
          <a:xfrm>
            <a:off x="1211305" y="4046605"/>
            <a:ext cx="7034810" cy="4207893"/>
          </a:xfrm>
          <a:prstGeom prst="rect">
            <a:avLst/>
          </a:prstGeom>
        </p:spPr>
        <p:txBody>
          <a:bodyPr lIns="0" tIns="0" rIns="0" bIns="0" rtlCol="0" anchor="ctr"/>
          <a:lstStyle/>
          <a:p>
            <a:pPr algn="ctr">
              <a:lnSpc>
                <a:spcPts val="3640"/>
              </a:lnSpc>
            </a:pPr>
            <a:endParaRPr/>
          </a:p>
        </p:txBody>
      </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27"/>
          <p:cNvGrpSpPr/>
          <p:nvPr/>
        </p:nvGrpSpPr>
        <p:grpSpPr>
          <a:xfrm>
            <a:off x="9290476" y="4074774"/>
            <a:ext cx="3262874" cy="403103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071829" y="2555284"/>
            <a:ext cx="7957642" cy="6629392"/>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sp>
        <p:nvSpPr>
          <p:cNvPr id="47" name="TextBox 47"/>
          <p:cNvSpPr txBox="1"/>
          <p:nvPr/>
        </p:nvSpPr>
        <p:spPr>
          <a:xfrm>
            <a:off x="689603" y="996000"/>
            <a:ext cx="16612990" cy="1036502"/>
          </a:xfrm>
          <a:prstGeom prst="rect">
            <a:avLst/>
          </a:prstGeom>
        </p:spPr>
        <p:txBody>
          <a:bodyPr wrap="square" lIns="0" tIns="0" rIns="0" bIns="0" rtlCol="0" anchor="t">
            <a:spAutoFit/>
          </a:bodyPr>
          <a:lstStyle/>
          <a:p>
            <a:pPr marL="0" lvl="0" indent="0" algn="ctr">
              <a:lnSpc>
                <a:spcPts val="8841"/>
              </a:lnSpc>
              <a:spcBef>
                <a:spcPct val="0"/>
              </a:spcBef>
            </a:pPr>
            <a:r>
              <a:rPr lang="en-US" sz="5400" u="none" strike="noStrike" dirty="0">
                <a:solidFill>
                  <a:srgbClr val="101010"/>
                </a:solidFill>
                <a:latin typeface="Montserrat Bold"/>
              </a:rPr>
              <a:t>SYSTEM FEATURES AND REQUIREMENTS </a:t>
            </a:r>
          </a:p>
        </p:txBody>
      </p:sp>
      <p:grpSp>
        <p:nvGrpSpPr>
          <p:cNvPr id="36" name="Group 36"/>
          <p:cNvGrpSpPr/>
          <p:nvPr/>
        </p:nvGrpSpPr>
        <p:grpSpPr>
          <a:xfrm>
            <a:off x="1278278" y="2643829"/>
            <a:ext cx="7544743" cy="6309671"/>
            <a:chOff x="0" y="-47625"/>
            <a:chExt cx="1523174" cy="1929393"/>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US" dirty="0"/>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58" name="Group 33">
            <a:extLst>
              <a:ext uri="{FF2B5EF4-FFF2-40B4-BE49-F238E27FC236}">
                <a16:creationId xmlns:a16="http://schemas.microsoft.com/office/drawing/2014/main" id="{D025717A-2203-F37D-97E7-D34537D2CF1D}"/>
              </a:ext>
            </a:extLst>
          </p:cNvPr>
          <p:cNvGrpSpPr/>
          <p:nvPr/>
        </p:nvGrpSpPr>
        <p:grpSpPr>
          <a:xfrm>
            <a:off x="9368397" y="2509802"/>
            <a:ext cx="7957642" cy="6629392"/>
            <a:chOff x="0" y="0"/>
            <a:chExt cx="1693662" cy="2060779"/>
          </a:xfrm>
        </p:grpSpPr>
        <p:sp>
          <p:nvSpPr>
            <p:cNvPr id="59" name="Freeform 34">
              <a:extLst>
                <a:ext uri="{FF2B5EF4-FFF2-40B4-BE49-F238E27FC236}">
                  <a16:creationId xmlns:a16="http://schemas.microsoft.com/office/drawing/2014/main" id="{900B797E-0C57-351C-878A-EF400C4DFEE2}"/>
                </a:ext>
              </a:extLst>
            </p:cNvPr>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60" name="TextBox 35">
              <a:extLst>
                <a:ext uri="{FF2B5EF4-FFF2-40B4-BE49-F238E27FC236}">
                  <a16:creationId xmlns:a16="http://schemas.microsoft.com/office/drawing/2014/main" id="{AA129A98-52E1-C743-3E1C-B7693902D6C6}"/>
                </a:ext>
              </a:extLst>
            </p:cNvPr>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61" name="Group 36">
            <a:extLst>
              <a:ext uri="{FF2B5EF4-FFF2-40B4-BE49-F238E27FC236}">
                <a16:creationId xmlns:a16="http://schemas.microsoft.com/office/drawing/2014/main" id="{447AB0DD-6EC4-2FAB-BF5B-D33732971160}"/>
              </a:ext>
            </a:extLst>
          </p:cNvPr>
          <p:cNvGrpSpPr/>
          <p:nvPr/>
        </p:nvGrpSpPr>
        <p:grpSpPr>
          <a:xfrm>
            <a:off x="9578479" y="2593058"/>
            <a:ext cx="7544743" cy="6309671"/>
            <a:chOff x="0" y="-47625"/>
            <a:chExt cx="1523174" cy="1929393"/>
          </a:xfrm>
        </p:grpSpPr>
        <p:sp>
          <p:nvSpPr>
            <p:cNvPr id="62" name="Freeform 37">
              <a:extLst>
                <a:ext uri="{FF2B5EF4-FFF2-40B4-BE49-F238E27FC236}">
                  <a16:creationId xmlns:a16="http://schemas.microsoft.com/office/drawing/2014/main" id="{E87DD831-5EDC-7EF3-C295-AE38AA75B3B6}"/>
                </a:ext>
              </a:extLst>
            </p:cNvPr>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id="63" name="TextBox 38">
              <a:extLst>
                <a:ext uri="{FF2B5EF4-FFF2-40B4-BE49-F238E27FC236}">
                  <a16:creationId xmlns:a16="http://schemas.microsoft.com/office/drawing/2014/main" id="{27DCE40C-42F8-26C7-91E6-F1669C29C788}"/>
                </a:ext>
              </a:extLst>
            </p:cNvPr>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64" name="Group 63">
            <a:extLst>
              <a:ext uri="{FF2B5EF4-FFF2-40B4-BE49-F238E27FC236}">
                <a16:creationId xmlns:a16="http://schemas.microsoft.com/office/drawing/2014/main" id="{226EB143-463B-E59F-B0B1-2AEAC9DE9C09}"/>
              </a:ext>
            </a:extLst>
          </p:cNvPr>
          <p:cNvGrpSpPr/>
          <p:nvPr/>
        </p:nvGrpSpPr>
        <p:grpSpPr>
          <a:xfrm>
            <a:off x="1432652" y="3215416"/>
            <a:ext cx="7825879" cy="5462666"/>
            <a:chOff x="22809336" y="4612242"/>
            <a:chExt cx="3333803" cy="3842585"/>
          </a:xfrm>
        </p:grpSpPr>
        <p:sp>
          <p:nvSpPr>
            <p:cNvPr id="52" name="TextBox 52"/>
            <p:cNvSpPr txBox="1"/>
            <p:nvPr/>
          </p:nvSpPr>
          <p:spPr>
            <a:xfrm>
              <a:off x="22809336" y="5096984"/>
              <a:ext cx="3333803" cy="3357843"/>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User authentication</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Student registration</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Book cataloguing and management</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Order placement and management</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Notification of last date for delivery of books</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Communication functions </a:t>
              </a:r>
            </a:p>
            <a:p>
              <a:pPr marL="0" lvl="0" indent="0" algn="ctr">
                <a:lnSpc>
                  <a:spcPts val="2089"/>
                </a:lnSpc>
                <a:spcBef>
                  <a:spcPct val="0"/>
                </a:spcBef>
              </a:pPr>
              <a:endParaRPr lang="en-US" sz="1492" u="none" strike="noStrike" dirty="0">
                <a:solidFill>
                  <a:srgbClr val="101010"/>
                </a:solidFill>
                <a:latin typeface="Montserrat"/>
              </a:endParaRPr>
            </a:p>
          </p:txBody>
        </p:sp>
        <p:sp>
          <p:nvSpPr>
            <p:cNvPr id="53" name="TextBox 53"/>
            <p:cNvSpPr txBox="1"/>
            <p:nvPr/>
          </p:nvSpPr>
          <p:spPr>
            <a:xfrm>
              <a:off x="22945633" y="4612242"/>
              <a:ext cx="2877407" cy="276442"/>
            </a:xfrm>
            <a:prstGeom prst="rect">
              <a:avLst/>
            </a:prstGeom>
          </p:spPr>
          <p:txBody>
            <a:bodyPr lIns="0" tIns="0" rIns="0" bIns="0" rtlCol="0" anchor="t">
              <a:spAutoFit/>
            </a:bodyPr>
            <a:lstStyle/>
            <a:p>
              <a:pPr marL="0" lvl="0" indent="0" algn="ctr">
                <a:lnSpc>
                  <a:spcPts val="2913"/>
                </a:lnSpc>
                <a:spcBef>
                  <a:spcPct val="0"/>
                </a:spcBef>
              </a:pPr>
              <a:r>
                <a:rPr lang="en-US" sz="3600" dirty="0">
                  <a:solidFill>
                    <a:srgbClr val="000000"/>
                  </a:solidFill>
                  <a:latin typeface="Montserrat Bold"/>
                </a:rPr>
                <a:t>Functional Requirements </a:t>
              </a:r>
            </a:p>
          </p:txBody>
        </p:sp>
      </p:grpSp>
      <p:grpSp>
        <p:nvGrpSpPr>
          <p:cNvPr id="68" name="Group 67">
            <a:extLst>
              <a:ext uri="{FF2B5EF4-FFF2-40B4-BE49-F238E27FC236}">
                <a16:creationId xmlns:a16="http://schemas.microsoft.com/office/drawing/2014/main" id="{5E7B001C-DFBB-3266-A960-E7FE692E80CE}"/>
              </a:ext>
            </a:extLst>
          </p:cNvPr>
          <p:cNvGrpSpPr/>
          <p:nvPr/>
        </p:nvGrpSpPr>
        <p:grpSpPr>
          <a:xfrm>
            <a:off x="9480640" y="3198177"/>
            <a:ext cx="7719662" cy="3676924"/>
            <a:chOff x="22945633" y="4612242"/>
            <a:chExt cx="3214540" cy="3676924"/>
          </a:xfrm>
        </p:grpSpPr>
        <p:sp>
          <p:nvSpPr>
            <p:cNvPr id="69" name="TextBox 52">
              <a:extLst>
                <a:ext uri="{FF2B5EF4-FFF2-40B4-BE49-F238E27FC236}">
                  <a16:creationId xmlns:a16="http://schemas.microsoft.com/office/drawing/2014/main" id="{F939859C-DD55-A76D-C14E-1BD80A703272}"/>
                </a:ext>
              </a:extLst>
            </p:cNvPr>
            <p:cNvSpPr txBox="1"/>
            <p:nvPr/>
          </p:nvSpPr>
          <p:spPr>
            <a:xfrm>
              <a:off x="23074841" y="5454607"/>
              <a:ext cx="2941690" cy="2834559"/>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Performance </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Security</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Reliability</a:t>
              </a:r>
            </a:p>
            <a:p>
              <a:pPr marL="457200" lvl="0" indent="-457200">
                <a:lnSpc>
                  <a:spcPct val="150000"/>
                </a:lnSpc>
                <a:spcBef>
                  <a:spcPct val="0"/>
                </a:spcBef>
                <a:buFont typeface="Arial" panose="020B0604020202020204" pitchFamily="34" charset="0"/>
                <a:buChar char="•"/>
              </a:pPr>
              <a:r>
                <a:rPr lang="en-US" sz="2800" u="none" strike="noStrike" dirty="0">
                  <a:solidFill>
                    <a:srgbClr val="101010"/>
                  </a:solidFill>
                  <a:latin typeface="Montserrat"/>
                </a:rPr>
                <a:t>Usability</a:t>
              </a:r>
            </a:p>
            <a:p>
              <a:pPr marL="0" lvl="0" indent="0">
                <a:lnSpc>
                  <a:spcPts val="2089"/>
                </a:lnSpc>
                <a:spcBef>
                  <a:spcPct val="0"/>
                </a:spcBef>
              </a:pPr>
              <a:endParaRPr lang="en-US" sz="1492" u="none" strike="noStrike" dirty="0">
                <a:solidFill>
                  <a:srgbClr val="101010"/>
                </a:solidFill>
                <a:latin typeface="Montserrat"/>
              </a:endParaRPr>
            </a:p>
          </p:txBody>
        </p:sp>
        <p:sp>
          <p:nvSpPr>
            <p:cNvPr id="70" name="TextBox 53">
              <a:extLst>
                <a:ext uri="{FF2B5EF4-FFF2-40B4-BE49-F238E27FC236}">
                  <a16:creationId xmlns:a16="http://schemas.microsoft.com/office/drawing/2014/main" id="{A2934157-78CE-7A71-0239-7ED8328D6584}"/>
                </a:ext>
              </a:extLst>
            </p:cNvPr>
            <p:cNvSpPr txBox="1"/>
            <p:nvPr/>
          </p:nvSpPr>
          <p:spPr>
            <a:xfrm>
              <a:off x="22945633" y="4612242"/>
              <a:ext cx="3214540" cy="392993"/>
            </a:xfrm>
            <a:prstGeom prst="rect">
              <a:avLst/>
            </a:prstGeom>
          </p:spPr>
          <p:txBody>
            <a:bodyPr wrap="square" lIns="0" tIns="0" rIns="0" bIns="0" rtlCol="0" anchor="t">
              <a:spAutoFit/>
            </a:bodyPr>
            <a:lstStyle/>
            <a:p>
              <a:pPr marL="0" lvl="0" indent="0" algn="ctr">
                <a:lnSpc>
                  <a:spcPts val="2913"/>
                </a:lnSpc>
                <a:spcBef>
                  <a:spcPct val="0"/>
                </a:spcBef>
              </a:pPr>
              <a:r>
                <a:rPr lang="en-US" sz="3600" dirty="0">
                  <a:solidFill>
                    <a:srgbClr val="000000"/>
                  </a:solidFill>
                  <a:latin typeface="Montserrat Bold"/>
                </a:rPr>
                <a:t>Non-Functional Requirements </a:t>
              </a:r>
            </a:p>
          </p:txBody>
        </p:sp>
      </p:grpSp>
    </p:spTree>
    <p:extLst>
      <p:ext uri="{BB962C8B-B14F-4D97-AF65-F5344CB8AC3E}">
        <p14:creationId xmlns:p14="http://schemas.microsoft.com/office/powerpoint/2010/main" val="240252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TextBox 3"/>
          <p:cNvSpPr txBox="1"/>
          <p:nvPr/>
        </p:nvSpPr>
        <p:spPr>
          <a:xfrm>
            <a:off x="1886743" y="1191230"/>
            <a:ext cx="8525731" cy="1128514"/>
          </a:xfrm>
          <a:prstGeom prst="rect">
            <a:avLst/>
          </a:prstGeom>
        </p:spPr>
        <p:txBody>
          <a:bodyPr lIns="0" tIns="0" rIns="0" bIns="0" rtlCol="0" anchor="t">
            <a:spAutoFit/>
          </a:bodyPr>
          <a:lstStyle/>
          <a:p>
            <a:pPr marL="0" lvl="0" indent="0" algn="l">
              <a:lnSpc>
                <a:spcPts val="8841"/>
              </a:lnSpc>
              <a:spcBef>
                <a:spcPct val="0"/>
              </a:spcBef>
            </a:pPr>
            <a:r>
              <a:rPr lang="en-US" sz="7368" u="none" strike="noStrike" dirty="0">
                <a:solidFill>
                  <a:srgbClr val="101010"/>
                </a:solidFill>
                <a:latin typeface="Montserrat Bold"/>
              </a:rPr>
              <a:t> SYSTEM DESIGN </a:t>
            </a:r>
          </a:p>
        </p:txBody>
      </p:sp>
      <p:sp>
        <p:nvSpPr>
          <p:cNvPr id="8" name="TextBox 8"/>
          <p:cNvSpPr txBox="1"/>
          <p:nvPr/>
        </p:nvSpPr>
        <p:spPr>
          <a:xfrm>
            <a:off x="990600" y="2705100"/>
            <a:ext cx="8782883" cy="6151941"/>
          </a:xfrm>
          <a:prstGeom prst="rect">
            <a:avLst/>
          </a:prstGeom>
        </p:spPr>
        <p:txBody>
          <a:bodyPr lIns="0" tIns="0" rIns="0" bIns="0" rtlCol="0" anchor="t">
            <a:spAutoFit/>
          </a:bodyPr>
          <a:lstStyle/>
          <a:p>
            <a:pPr marL="457200" lvl="0" indent="-457200" algn="l">
              <a:lnSpc>
                <a:spcPct val="200000"/>
              </a:lnSpc>
              <a:spcBef>
                <a:spcPct val="0"/>
              </a:spcBef>
              <a:buFont typeface="Arial" panose="020B0604020202020204" pitchFamily="34" charset="0"/>
              <a:buChar char="•"/>
            </a:pPr>
            <a:r>
              <a:rPr lang="en-US" sz="3600" b="1" u="none" strike="noStrike" dirty="0">
                <a:solidFill>
                  <a:srgbClr val="101010"/>
                </a:solidFill>
                <a:latin typeface="Montserrat"/>
              </a:rPr>
              <a:t>Product Features</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User Authentication and Authorization</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Student Registration</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Book Catalog Management</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Order Placement and Management</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Notification System</a:t>
            </a:r>
          </a:p>
          <a:p>
            <a:pPr marL="514350" lvl="0" indent="-514350" algn="l">
              <a:lnSpc>
                <a:spcPct val="200000"/>
              </a:lnSpc>
              <a:spcBef>
                <a:spcPct val="0"/>
              </a:spcBef>
              <a:buFont typeface="+mj-lt"/>
              <a:buAutoNum type="romanLcPeriod"/>
            </a:pPr>
            <a:r>
              <a:rPr lang="en-US" sz="2800" u="none" strike="noStrike" dirty="0">
                <a:solidFill>
                  <a:srgbClr val="101010"/>
                </a:solidFill>
                <a:latin typeface="Montserrat"/>
              </a:rPr>
              <a:t>Communication Tools </a:t>
            </a:r>
          </a:p>
        </p:txBody>
      </p:sp>
    </p:spTree>
    <p:extLst>
      <p:ext uri="{BB962C8B-B14F-4D97-AF65-F5344CB8AC3E}">
        <p14:creationId xmlns:p14="http://schemas.microsoft.com/office/powerpoint/2010/main" val="310886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3581400" y="-2888459"/>
            <a:ext cx="10515600"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TextBox 3"/>
          <p:cNvSpPr txBox="1"/>
          <p:nvPr/>
        </p:nvSpPr>
        <p:spPr>
          <a:xfrm>
            <a:off x="8001000" y="952500"/>
            <a:ext cx="8525731" cy="1128514"/>
          </a:xfrm>
          <a:prstGeom prst="rect">
            <a:avLst/>
          </a:prstGeom>
        </p:spPr>
        <p:txBody>
          <a:bodyPr lIns="0" tIns="0" rIns="0" bIns="0" rtlCol="0" anchor="t">
            <a:spAutoFit/>
          </a:bodyPr>
          <a:lstStyle/>
          <a:p>
            <a:pPr marL="0" lvl="0" indent="0" algn="l">
              <a:lnSpc>
                <a:spcPts val="8841"/>
              </a:lnSpc>
              <a:spcBef>
                <a:spcPct val="0"/>
              </a:spcBef>
            </a:pPr>
            <a:r>
              <a:rPr lang="en-US" sz="7368" u="none" strike="noStrike" dirty="0">
                <a:solidFill>
                  <a:srgbClr val="101010"/>
                </a:solidFill>
                <a:latin typeface="Montserrat Bold"/>
              </a:rPr>
              <a:t> SYSTEM DESIGN </a:t>
            </a:r>
          </a:p>
        </p:txBody>
      </p:sp>
      <p:sp>
        <p:nvSpPr>
          <p:cNvPr id="8" name="TextBox 8"/>
          <p:cNvSpPr txBox="1"/>
          <p:nvPr/>
        </p:nvSpPr>
        <p:spPr>
          <a:xfrm>
            <a:off x="7239000" y="2407093"/>
            <a:ext cx="8782883" cy="6608156"/>
          </a:xfrm>
          <a:prstGeom prst="rect">
            <a:avLst/>
          </a:prstGeom>
        </p:spPr>
        <p:txBody>
          <a:bodyPr lIns="0" tIns="0" rIns="0" bIns="0" rtlCol="0" anchor="t">
            <a:spAutoFit/>
          </a:bodyPr>
          <a:lstStyle/>
          <a:p>
            <a:pPr marL="571500" lvl="0" indent="-571500" algn="l">
              <a:lnSpc>
                <a:spcPct val="200000"/>
              </a:lnSpc>
              <a:spcBef>
                <a:spcPct val="0"/>
              </a:spcBef>
              <a:buFont typeface="Arial" panose="020B0604020202020204" pitchFamily="34" charset="0"/>
              <a:buChar char="•"/>
            </a:pPr>
            <a:r>
              <a:rPr lang="en-US" sz="3600" b="1" u="none" strike="noStrike" dirty="0">
                <a:solidFill>
                  <a:srgbClr val="101010"/>
                </a:solidFill>
                <a:latin typeface="Montserrat"/>
              </a:rPr>
              <a:t>Product Environment </a:t>
            </a:r>
          </a:p>
          <a:p>
            <a:pPr marL="571500" lvl="0" indent="-571500" algn="l">
              <a:lnSpc>
                <a:spcPct val="200000"/>
              </a:lnSpc>
              <a:spcBef>
                <a:spcPct val="0"/>
              </a:spcBef>
              <a:buFont typeface="+mj-lt"/>
              <a:buAutoNum type="romanUcPeriod"/>
            </a:pPr>
            <a:r>
              <a:rPr lang="en-US" sz="2800" u="none" strike="noStrike" dirty="0">
                <a:solidFill>
                  <a:srgbClr val="101010"/>
                </a:solidFill>
                <a:latin typeface="Montserrat"/>
              </a:rPr>
              <a:t>Symbols</a:t>
            </a:r>
          </a:p>
          <a:p>
            <a:pPr marL="571500" lvl="0" indent="-571500" algn="l">
              <a:lnSpc>
                <a:spcPct val="200000"/>
              </a:lnSpc>
              <a:spcBef>
                <a:spcPct val="0"/>
              </a:spcBef>
              <a:buFont typeface="+mj-lt"/>
              <a:buAutoNum type="romanUcPeriod"/>
            </a:pPr>
            <a:r>
              <a:rPr lang="en-US" sz="2800" u="none" strike="noStrike" dirty="0">
                <a:solidFill>
                  <a:srgbClr val="101010"/>
                </a:solidFill>
                <a:latin typeface="Montserrat"/>
              </a:rPr>
              <a:t>Relationships</a:t>
            </a:r>
          </a:p>
          <a:p>
            <a:pPr marL="571500" lvl="0" indent="-571500" algn="l">
              <a:lnSpc>
                <a:spcPct val="200000"/>
              </a:lnSpc>
              <a:spcBef>
                <a:spcPct val="0"/>
              </a:spcBef>
              <a:buFont typeface="+mj-lt"/>
              <a:buAutoNum type="romanUcPeriod"/>
            </a:pPr>
            <a:r>
              <a:rPr lang="en-US" sz="2800" u="none" strike="noStrike" dirty="0">
                <a:solidFill>
                  <a:srgbClr val="101010"/>
                </a:solidFill>
                <a:latin typeface="Montserrat"/>
              </a:rPr>
              <a:t>ER-Diagram</a:t>
            </a:r>
          </a:p>
          <a:p>
            <a:pPr marL="571500" lvl="0" indent="-571500" algn="l">
              <a:lnSpc>
                <a:spcPct val="200000"/>
              </a:lnSpc>
              <a:spcBef>
                <a:spcPct val="0"/>
              </a:spcBef>
              <a:buFont typeface="+mj-lt"/>
              <a:buAutoNum type="romanUcPeriod"/>
            </a:pPr>
            <a:r>
              <a:rPr lang="en-US" sz="2800" u="none" strike="noStrike" dirty="0">
                <a:solidFill>
                  <a:srgbClr val="101010"/>
                </a:solidFill>
                <a:latin typeface="Montserrat"/>
              </a:rPr>
              <a:t>Entities</a:t>
            </a:r>
          </a:p>
          <a:p>
            <a:pPr marL="571500" lvl="0" indent="-571500" algn="l">
              <a:lnSpc>
                <a:spcPct val="200000"/>
              </a:lnSpc>
              <a:spcBef>
                <a:spcPct val="0"/>
              </a:spcBef>
              <a:buFont typeface="Arial" panose="020B0604020202020204" pitchFamily="34" charset="0"/>
              <a:buChar char="•"/>
            </a:pPr>
            <a:r>
              <a:rPr lang="en-US" sz="3600" b="1" u="none" strike="noStrike" dirty="0">
                <a:solidFill>
                  <a:srgbClr val="101010"/>
                </a:solidFill>
                <a:latin typeface="Montserrat"/>
              </a:rPr>
              <a:t>Use cases </a:t>
            </a:r>
          </a:p>
          <a:p>
            <a:pPr marL="571500" lvl="0" indent="-571500" algn="l">
              <a:lnSpc>
                <a:spcPct val="200000"/>
              </a:lnSpc>
              <a:spcBef>
                <a:spcPct val="0"/>
              </a:spcBef>
              <a:buFont typeface="Arial" panose="020B0604020202020204" pitchFamily="34" charset="0"/>
              <a:buChar char="•"/>
            </a:pPr>
            <a:r>
              <a:rPr lang="en-US" sz="3600" b="1" u="none" strike="noStrike" dirty="0">
                <a:solidFill>
                  <a:srgbClr val="101010"/>
                </a:solidFill>
                <a:latin typeface="Montserrat"/>
              </a:rPr>
              <a:t>Database Tables </a:t>
            </a:r>
          </a:p>
        </p:txBody>
      </p:sp>
      <p:pic>
        <p:nvPicPr>
          <p:cNvPr id="12" name="Graphic 11" descr="Target Audience with solid fill">
            <a:extLst>
              <a:ext uri="{FF2B5EF4-FFF2-40B4-BE49-F238E27FC236}">
                <a16:creationId xmlns:a16="http://schemas.microsoft.com/office/drawing/2014/main" id="{141E191E-99F6-C855-A88F-D87A0DF98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70154" y="4762500"/>
            <a:ext cx="2556529" cy="25565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464</Words>
  <Application>Microsoft Office PowerPoint</Application>
  <PresentationFormat>Custom</PresentationFormat>
  <Paragraphs>87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Montserrat Bold</vt:lpstr>
      <vt:lpstr>Montserrat</vt:lpstr>
      <vt:lpstr>Arial</vt:lpstr>
      <vt:lpstr>Calibri</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Hirusha Nayanajith</dc:creator>
  <cp:lastModifiedBy>Hirusha Nayanajith</cp:lastModifiedBy>
  <cp:revision>11</cp:revision>
  <dcterms:created xsi:type="dcterms:W3CDTF">2006-08-16T00:00:00Z</dcterms:created>
  <dcterms:modified xsi:type="dcterms:W3CDTF">2024-06-12T11:09:11Z</dcterms:modified>
  <dc:identifier>DAGH2e9TWMo</dc:identifier>
</cp:coreProperties>
</file>